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34"/>
  </p:notesMasterIdLst>
  <p:sldIdLst>
    <p:sldId id="256" r:id="rId6"/>
    <p:sldId id="257" r:id="rId7"/>
    <p:sldId id="278" r:id="rId8"/>
    <p:sldId id="258" r:id="rId9"/>
    <p:sldId id="284" r:id="rId10"/>
    <p:sldId id="280" r:id="rId11"/>
    <p:sldId id="281" r:id="rId12"/>
    <p:sldId id="279" r:id="rId13"/>
    <p:sldId id="277" r:id="rId14"/>
    <p:sldId id="283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</p:sldIdLst>
  <p:sldSz cx="12192000" cy="6858000"/>
  <p:notesSz cx="7559675" cy="10691813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Libre Franklin Medium" pitchFamily="2" charset="0"/>
      <p:regular r:id="rId39"/>
      <p:bold r:id="rId40"/>
      <p:italic r:id="rId41"/>
      <p:boldItalic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jlOqAy/ALx9J37la2hFJaR97AC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customschemas.google.com/relationships/presentationmetadata" Target="meta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00627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4668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990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2323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1140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0345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7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6426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1392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5744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2274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946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9" name="Google Shape;389;p11:notes"/>
          <p:cNvSpPr txBox="1">
            <a:spLocks noGrp="1"/>
          </p:cNvSpPr>
          <p:nvPr>
            <p:ph type="body" idx="1"/>
          </p:nvPr>
        </p:nvSpPr>
        <p:spPr>
          <a:xfrm>
            <a:off x="755280" y="5078880"/>
            <a:ext cx="60494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11:notes"/>
          <p:cNvSpPr/>
          <p:nvPr/>
        </p:nvSpPr>
        <p:spPr>
          <a:xfrm>
            <a:off x="4281840" y="10154880"/>
            <a:ext cx="3277080" cy="534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024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946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6" name="Google Shape;396;p12:notes"/>
          <p:cNvSpPr txBox="1">
            <a:spLocks noGrp="1"/>
          </p:cNvSpPr>
          <p:nvPr>
            <p:ph type="body" idx="1"/>
          </p:nvPr>
        </p:nvSpPr>
        <p:spPr>
          <a:xfrm>
            <a:off x="755280" y="5078880"/>
            <a:ext cx="60494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12:notes"/>
          <p:cNvSpPr/>
          <p:nvPr/>
        </p:nvSpPr>
        <p:spPr>
          <a:xfrm>
            <a:off x="4282200" y="10155240"/>
            <a:ext cx="3277080" cy="5342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4158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50193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280797a9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3275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6" name="Google Shape;406;g2280797a976_0_0:notes"/>
          <p:cNvSpPr txBox="1">
            <a:spLocks noGrp="1"/>
          </p:cNvSpPr>
          <p:nvPr>
            <p:ph type="body" idx="1"/>
          </p:nvPr>
        </p:nvSpPr>
        <p:spPr>
          <a:xfrm>
            <a:off x="755614" y="5079464"/>
            <a:ext cx="60483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50375" rIns="100775" bIns="50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g2280797a976_0_0:notes"/>
          <p:cNvSpPr txBox="1"/>
          <p:nvPr/>
        </p:nvSpPr>
        <p:spPr>
          <a:xfrm>
            <a:off x="4281226" y="10155491"/>
            <a:ext cx="3276600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75" tIns="50375" rIns="100775" bIns="503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ru-RU" sz="13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500"/>
          </a:p>
        </p:txBody>
      </p:sp>
    </p:spTree>
    <p:extLst>
      <p:ext uri="{BB962C8B-B14F-4D97-AF65-F5344CB8AC3E}">
        <p14:creationId xmlns:p14="http://schemas.microsoft.com/office/powerpoint/2010/main" val="4207328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49209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23771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23987713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23987713e7_0_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g223987713e7_0_0:notes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13206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23987713e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23987713e7_0_1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223987713e7_0_12:notes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24007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23987713e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946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7" name="Google Shape;457;g223987713e7_0_24:notes"/>
          <p:cNvSpPr txBox="1">
            <a:spLocks noGrp="1"/>
          </p:cNvSpPr>
          <p:nvPr>
            <p:ph type="body" idx="1"/>
          </p:nvPr>
        </p:nvSpPr>
        <p:spPr>
          <a:xfrm>
            <a:off x="755280" y="5078880"/>
            <a:ext cx="60495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g223987713e7_0_24:notes"/>
          <p:cNvSpPr/>
          <p:nvPr/>
        </p:nvSpPr>
        <p:spPr>
          <a:xfrm>
            <a:off x="4282200" y="10155240"/>
            <a:ext cx="3277098" cy="53422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2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5427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23987713e7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223987713e7_0_7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g223987713e7_0_71:notes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2625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74021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6251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5" name="Google Shape;3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0392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4491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6642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7122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5" name="Google Shape;3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7690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6141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544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6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body" idx="2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7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7"/>
          <p:cNvSpPr txBox="1">
            <a:spLocks noGrp="1"/>
          </p:cNvSpPr>
          <p:nvPr>
            <p:ph type="body" idx="3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7"/>
          <p:cNvSpPr txBox="1">
            <a:spLocks noGrp="1"/>
          </p:cNvSpPr>
          <p:nvPr>
            <p:ph type="body" idx="4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8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8"/>
          <p:cNvSpPr txBox="1">
            <a:spLocks noGrp="1"/>
          </p:cNvSpPr>
          <p:nvPr>
            <p:ph type="body" idx="2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8"/>
          <p:cNvSpPr txBox="1">
            <a:spLocks noGrp="1"/>
          </p:cNvSpPr>
          <p:nvPr>
            <p:ph type="body" idx="3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body" idx="4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body" idx="5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body" idx="6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9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9"/>
          <p:cNvSpPr txBox="1">
            <a:spLocks noGrp="1"/>
          </p:cNvSpPr>
          <p:nvPr>
            <p:ph type="subTitle" idx="1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0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1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1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2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3"/>
          <p:cNvSpPr txBox="1">
            <a:spLocks noGrp="1"/>
          </p:cNvSpPr>
          <p:nvPr>
            <p:ph type="subTitle" idx="1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4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4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44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44"/>
          <p:cNvSpPr txBox="1">
            <a:spLocks noGrp="1"/>
          </p:cNvSpPr>
          <p:nvPr>
            <p:ph type="body" idx="3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8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subTitle" idx="1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5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5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45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45"/>
          <p:cNvSpPr txBox="1">
            <a:spLocks noGrp="1"/>
          </p:cNvSpPr>
          <p:nvPr>
            <p:ph type="body" idx="3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6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6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6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46"/>
          <p:cNvSpPr txBox="1">
            <a:spLocks noGrp="1"/>
          </p:cNvSpPr>
          <p:nvPr>
            <p:ph type="body" idx="3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7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7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47"/>
          <p:cNvSpPr txBox="1">
            <a:spLocks noGrp="1"/>
          </p:cNvSpPr>
          <p:nvPr>
            <p:ph type="body" idx="2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8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8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48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48"/>
          <p:cNvSpPr txBox="1">
            <a:spLocks noGrp="1"/>
          </p:cNvSpPr>
          <p:nvPr>
            <p:ph type="body" idx="3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48"/>
          <p:cNvSpPr txBox="1">
            <a:spLocks noGrp="1"/>
          </p:cNvSpPr>
          <p:nvPr>
            <p:ph type="body" idx="4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9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9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49"/>
          <p:cNvSpPr txBox="1">
            <a:spLocks noGrp="1"/>
          </p:cNvSpPr>
          <p:nvPr>
            <p:ph type="body" idx="2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49"/>
          <p:cNvSpPr txBox="1">
            <a:spLocks noGrp="1"/>
          </p:cNvSpPr>
          <p:nvPr>
            <p:ph type="body" idx="3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49"/>
          <p:cNvSpPr txBox="1">
            <a:spLocks noGrp="1"/>
          </p:cNvSpPr>
          <p:nvPr>
            <p:ph type="body" idx="4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49"/>
          <p:cNvSpPr txBox="1">
            <a:spLocks noGrp="1"/>
          </p:cNvSpPr>
          <p:nvPr>
            <p:ph type="body" idx="5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49"/>
          <p:cNvSpPr txBox="1">
            <a:spLocks noGrp="1"/>
          </p:cNvSpPr>
          <p:nvPr>
            <p:ph type="body" idx="6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subTitle" idx="1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0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0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1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1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51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2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9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9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3"/>
          <p:cNvSpPr txBox="1">
            <a:spLocks noGrp="1"/>
          </p:cNvSpPr>
          <p:nvPr>
            <p:ph type="subTitle" idx="1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4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4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54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54"/>
          <p:cNvSpPr txBox="1">
            <a:spLocks noGrp="1"/>
          </p:cNvSpPr>
          <p:nvPr>
            <p:ph type="body" idx="3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5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5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55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55"/>
          <p:cNvSpPr txBox="1">
            <a:spLocks noGrp="1"/>
          </p:cNvSpPr>
          <p:nvPr>
            <p:ph type="body" idx="3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6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6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56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56"/>
          <p:cNvSpPr txBox="1">
            <a:spLocks noGrp="1"/>
          </p:cNvSpPr>
          <p:nvPr>
            <p:ph type="body" idx="3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7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7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57"/>
          <p:cNvSpPr txBox="1">
            <a:spLocks noGrp="1"/>
          </p:cNvSpPr>
          <p:nvPr>
            <p:ph type="body" idx="2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8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8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58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58"/>
          <p:cNvSpPr txBox="1">
            <a:spLocks noGrp="1"/>
          </p:cNvSpPr>
          <p:nvPr>
            <p:ph type="body" idx="3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58"/>
          <p:cNvSpPr txBox="1">
            <a:spLocks noGrp="1"/>
          </p:cNvSpPr>
          <p:nvPr>
            <p:ph type="body" idx="4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9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9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59"/>
          <p:cNvSpPr txBox="1">
            <a:spLocks noGrp="1"/>
          </p:cNvSpPr>
          <p:nvPr>
            <p:ph type="body" idx="2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59"/>
          <p:cNvSpPr txBox="1">
            <a:spLocks noGrp="1"/>
          </p:cNvSpPr>
          <p:nvPr>
            <p:ph type="body" idx="3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59"/>
          <p:cNvSpPr txBox="1">
            <a:spLocks noGrp="1"/>
          </p:cNvSpPr>
          <p:nvPr>
            <p:ph type="body" idx="4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59"/>
          <p:cNvSpPr txBox="1">
            <a:spLocks noGrp="1"/>
          </p:cNvSpPr>
          <p:nvPr>
            <p:ph type="body" idx="5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59"/>
          <p:cNvSpPr txBox="1">
            <a:spLocks noGrp="1"/>
          </p:cNvSpPr>
          <p:nvPr>
            <p:ph type="body" idx="6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1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6" name="Google Shape;176;p71"/>
          <p:cNvSpPr txBox="1">
            <a:spLocks noGrp="1"/>
          </p:cNvSpPr>
          <p:nvPr>
            <p:ph type="subTitle" idx="1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2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9" name="Google Shape;179;p72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0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3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2" name="Google Shape;182;p73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p73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4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5"/>
          <p:cNvSpPr txBox="1">
            <a:spLocks noGrp="1"/>
          </p:cNvSpPr>
          <p:nvPr>
            <p:ph type="subTitle" idx="1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6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0" name="Google Shape;190;p76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p76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p76"/>
          <p:cNvSpPr txBox="1">
            <a:spLocks noGrp="1"/>
          </p:cNvSpPr>
          <p:nvPr>
            <p:ph type="body" idx="3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7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5" name="Google Shape;195;p77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" name="Google Shape;196;p77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Google Shape;197;p77"/>
          <p:cNvSpPr txBox="1">
            <a:spLocks noGrp="1"/>
          </p:cNvSpPr>
          <p:nvPr>
            <p:ph type="body" idx="3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8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0" name="Google Shape;200;p78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" name="Google Shape;201;p78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Google Shape;202;p78"/>
          <p:cNvSpPr txBox="1">
            <a:spLocks noGrp="1"/>
          </p:cNvSpPr>
          <p:nvPr>
            <p:ph type="body" idx="3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9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5" name="Google Shape;205;p79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" name="Google Shape;206;p79"/>
          <p:cNvSpPr txBox="1">
            <a:spLocks noGrp="1"/>
          </p:cNvSpPr>
          <p:nvPr>
            <p:ph type="body" idx="2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0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9" name="Google Shape;209;p80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Google Shape;210;p80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" name="Google Shape;211;p80"/>
          <p:cNvSpPr txBox="1">
            <a:spLocks noGrp="1"/>
          </p:cNvSpPr>
          <p:nvPr>
            <p:ph type="body" idx="3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2" name="Google Shape;212;p80"/>
          <p:cNvSpPr txBox="1">
            <a:spLocks noGrp="1"/>
          </p:cNvSpPr>
          <p:nvPr>
            <p:ph type="body" idx="4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1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5" name="Google Shape;215;p81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6" name="Google Shape;216;p81"/>
          <p:cNvSpPr txBox="1">
            <a:spLocks noGrp="1"/>
          </p:cNvSpPr>
          <p:nvPr>
            <p:ph type="body" idx="2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7" name="Google Shape;217;p81"/>
          <p:cNvSpPr txBox="1">
            <a:spLocks noGrp="1"/>
          </p:cNvSpPr>
          <p:nvPr>
            <p:ph type="body" idx="3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Google Shape;218;p81"/>
          <p:cNvSpPr txBox="1">
            <a:spLocks noGrp="1"/>
          </p:cNvSpPr>
          <p:nvPr>
            <p:ph type="body" idx="4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Google Shape;219;p81"/>
          <p:cNvSpPr txBox="1">
            <a:spLocks noGrp="1"/>
          </p:cNvSpPr>
          <p:nvPr>
            <p:ph type="body" idx="5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0" name="Google Shape;220;p81"/>
          <p:cNvSpPr txBox="1">
            <a:spLocks noGrp="1"/>
          </p:cNvSpPr>
          <p:nvPr>
            <p:ph type="body" idx="6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1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0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60"/>
          <p:cNvSpPr txBox="1">
            <a:spLocks noGrp="1"/>
          </p:cNvSpPr>
          <p:nvPr>
            <p:ph type="subTitle" idx="1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61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2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2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62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63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4"/>
          <p:cNvSpPr txBox="1">
            <a:spLocks noGrp="1"/>
          </p:cNvSpPr>
          <p:nvPr>
            <p:ph type="subTitle" idx="1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5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5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65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65"/>
          <p:cNvSpPr txBox="1">
            <a:spLocks noGrp="1"/>
          </p:cNvSpPr>
          <p:nvPr>
            <p:ph type="body" idx="3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6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66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66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66"/>
          <p:cNvSpPr txBox="1">
            <a:spLocks noGrp="1"/>
          </p:cNvSpPr>
          <p:nvPr>
            <p:ph type="body" idx="3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7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7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67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67"/>
          <p:cNvSpPr txBox="1">
            <a:spLocks noGrp="1"/>
          </p:cNvSpPr>
          <p:nvPr>
            <p:ph type="body" idx="3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8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68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68"/>
          <p:cNvSpPr txBox="1">
            <a:spLocks noGrp="1"/>
          </p:cNvSpPr>
          <p:nvPr>
            <p:ph type="body" idx="2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69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69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69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69"/>
          <p:cNvSpPr txBox="1">
            <a:spLocks noGrp="1"/>
          </p:cNvSpPr>
          <p:nvPr>
            <p:ph type="body" idx="3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9"/>
          <p:cNvSpPr txBox="1">
            <a:spLocks noGrp="1"/>
          </p:cNvSpPr>
          <p:nvPr>
            <p:ph type="body" idx="4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2"/>
          <p:cNvSpPr txBox="1">
            <a:spLocks noGrp="1"/>
          </p:cNvSpPr>
          <p:nvPr>
            <p:ph type="subTitle" idx="1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70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70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70"/>
          <p:cNvSpPr txBox="1">
            <a:spLocks noGrp="1"/>
          </p:cNvSpPr>
          <p:nvPr>
            <p:ph type="body" idx="2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70"/>
          <p:cNvSpPr txBox="1">
            <a:spLocks noGrp="1"/>
          </p:cNvSpPr>
          <p:nvPr>
            <p:ph type="body" idx="3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70"/>
          <p:cNvSpPr txBox="1">
            <a:spLocks noGrp="1"/>
          </p:cNvSpPr>
          <p:nvPr>
            <p:ph type="body" idx="4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70"/>
          <p:cNvSpPr txBox="1">
            <a:spLocks noGrp="1"/>
          </p:cNvSpPr>
          <p:nvPr>
            <p:ph type="body" idx="5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p70"/>
          <p:cNvSpPr txBox="1">
            <a:spLocks noGrp="1"/>
          </p:cNvSpPr>
          <p:nvPr>
            <p:ph type="body" idx="6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3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3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body" idx="3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4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body" idx="3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2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3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" name="Google Shape;67;p1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1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2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6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3" name="Google Shape;223;p26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4" name="Google Shape;224;p26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5" name="Google Shape;225;p26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6" name="Google Shape;226;p26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polot.nat@gmail.co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.png"/><Relationship Id="rId4" Type="http://schemas.openxmlformats.org/officeDocument/2006/relationships/hyperlink" Target="mailto:kafchem@uni-dubna.ru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1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32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gif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jpg"/><Relationship Id="rId4" Type="http://schemas.openxmlformats.org/officeDocument/2006/relationships/image" Target="../media/image19.png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"/>
          <p:cNvSpPr txBox="1"/>
          <p:nvPr/>
        </p:nvSpPr>
        <p:spPr>
          <a:xfrm>
            <a:off x="955800" y="1260720"/>
            <a:ext cx="10376640" cy="2354760"/>
          </a:xfrm>
          <a:prstGeom prst="rect">
            <a:avLst/>
          </a:prstGeom>
          <a:noFill/>
          <a:ln w="9525" cap="flat" cmpd="sng">
            <a:solidFill>
              <a:srgbClr val="3137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 fontScale="98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6000" b="0" i="0" u="none" strike="noStrike" cap="none" dirty="0">
                <a:solidFill>
                  <a:srgbClr val="4F622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</a:t>
            </a:r>
            <a:r>
              <a:rPr lang="ru-RU" sz="6000" b="1" i="0" u="none" strike="noStrike" cap="none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ФАКУЛЬТЕТ ЕСТЕСТВЕННЫХ И ИНЖЕНЕРНЫХ НАУК</a:t>
            </a:r>
            <a:endParaRPr sz="6000" b="1" i="0" u="none" strike="noStrike" cap="none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"/>
          <p:cNvSpPr txBox="1"/>
          <p:nvPr/>
        </p:nvSpPr>
        <p:spPr>
          <a:xfrm>
            <a:off x="859680" y="3602160"/>
            <a:ext cx="10515240" cy="23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 dirty="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О ФАКУЛЬТЕТЕ: 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28904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44546A"/>
              </a:buClr>
              <a:buSzPct val="100000"/>
              <a:buFont typeface="Arial"/>
              <a:buChar char="•"/>
            </a:pPr>
            <a:r>
              <a:rPr lang="ru-RU" sz="2900" b="1" i="0" u="none" strike="noStrike" cap="none" dirty="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 основание: </a:t>
            </a:r>
            <a:r>
              <a:rPr lang="ru-RU" sz="3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2009 год;</a:t>
            </a:r>
            <a:endParaRPr sz="3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28904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44546A"/>
              </a:buClr>
              <a:buSzPct val="100000"/>
              <a:buFont typeface="Arial"/>
              <a:buChar char="•"/>
            </a:pPr>
            <a:r>
              <a:rPr lang="ru-RU" sz="2900" b="1" i="0" u="none" strike="noStrike" cap="none" dirty="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 структура:  </a:t>
            </a:r>
            <a:r>
              <a:rPr lang="ru-RU" sz="29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 – кафедр, 10 – лабораторий;</a:t>
            </a:r>
            <a:endParaRPr sz="3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28904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44546A"/>
              </a:buClr>
              <a:buSzPct val="100000"/>
              <a:buFont typeface="Arial"/>
              <a:buChar char="•"/>
            </a:pPr>
            <a:r>
              <a:rPr lang="ru-RU" sz="2900" b="1" i="0" u="none" strike="noStrike" cap="none" dirty="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 профессорско-педагогический состав:</a:t>
            </a:r>
            <a:r>
              <a:rPr lang="ru-RU" sz="2900" b="1" dirty="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ru-RU" sz="3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ru-RU" sz="3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-  доктор</a:t>
            </a:r>
            <a:r>
              <a:rPr lang="ru-RU" sz="3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ов</a:t>
            </a:r>
            <a:r>
              <a:rPr lang="ru-RU" sz="3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наук, 4</a:t>
            </a:r>
            <a:r>
              <a:rPr lang="ru-RU" sz="3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ru-RU" sz="3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- кандидатов наук;</a:t>
            </a:r>
            <a:endParaRPr sz="3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28904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44546A"/>
              </a:buClr>
              <a:buSzPct val="100000"/>
              <a:buFont typeface="Arial"/>
              <a:buChar char="•"/>
            </a:pPr>
            <a:r>
              <a:rPr lang="ru-RU" sz="2900" b="1" i="0" u="none" strike="noStrike" cap="none" dirty="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уровни подготовки: </a:t>
            </a:r>
            <a:r>
              <a:rPr lang="ru-RU" sz="34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бакалавриат</a:t>
            </a:r>
            <a:r>
              <a:rPr lang="ru-RU" sz="3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34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специалитет</a:t>
            </a:r>
            <a:r>
              <a:rPr lang="ru-RU" sz="3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 магистратура; аспирантура</a:t>
            </a:r>
            <a:endParaRPr sz="3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3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400" b="1" i="0" u="none" strike="noStrike" cap="none" dirty="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400 - обучающихся</a:t>
            </a:r>
            <a:endParaRPr sz="3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1" descr="D:\trabajo\univer\logo\ready\fein_new.png"/>
          <p:cNvPicPr preferRelativeResize="0"/>
          <p:nvPr/>
        </p:nvPicPr>
        <p:blipFill rotWithShape="1">
          <a:blip r:embed="rId3">
            <a:alphaModFix/>
          </a:blip>
          <a:srcRect l="9868" t="17802" r="13157" b="16433"/>
          <a:stretch/>
        </p:blipFill>
        <p:spPr>
          <a:xfrm>
            <a:off x="4202225" y="92700"/>
            <a:ext cx="2625876" cy="91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" descr="D:\trabajo\univer\logo\ready\fein_new.png"/>
          <p:cNvPicPr preferRelativeResize="0"/>
          <p:nvPr/>
        </p:nvPicPr>
        <p:blipFill rotWithShape="1">
          <a:blip r:embed="rId3">
            <a:alphaModFix/>
          </a:blip>
          <a:srcRect l="9868" t="17802" r="13157" b="16433"/>
          <a:stretch/>
        </p:blipFill>
        <p:spPr>
          <a:xfrm>
            <a:off x="4965289" y="514297"/>
            <a:ext cx="2562840" cy="7754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5402824" y="1732064"/>
            <a:ext cx="3967317" cy="197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cap="all" dirty="0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наступающим Днем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cap="all" dirty="0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геолога!!!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462" y="1732064"/>
            <a:ext cx="2601827" cy="4316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21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"/>
          <p:cNvSpPr txBox="1"/>
          <p:nvPr/>
        </p:nvSpPr>
        <p:spPr>
          <a:xfrm>
            <a:off x="615600" y="646920"/>
            <a:ext cx="3931920" cy="1599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Химия</a:t>
            </a:r>
            <a:r>
              <a:rPr lang="ru-RU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ru-RU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(кафедра химии, новых технологий  и материалов)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4"/>
          <p:cNvSpPr txBox="1"/>
          <p:nvPr/>
        </p:nvSpPr>
        <p:spPr>
          <a:xfrm>
            <a:off x="839880" y="2247120"/>
            <a:ext cx="3973320" cy="381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04.03.01 Химия (бакалавриат, 4 года)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ПРОФИЛЬ</a:t>
            </a:r>
            <a:r>
              <a:rPr lang="ru-RU" sz="18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 Физическая химия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ФОРМА ОБУЧЕНИЯ: очная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ВСТУПИТЕЛЬНЫЕ ЭКЗАМЕНЫ: </a:t>
            </a:r>
            <a:r>
              <a:rPr lang="ru-RU" sz="18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химия, математика профильная, русский язык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" name="Google Shape;334;p4" descr="https://uni-dubna.ru/Images/Chairs/ift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9800" y="2729520"/>
            <a:ext cx="1281240" cy="115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" descr="https://uni-dubna.ru/Images/Chairs/oezdubn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6760" y="2937240"/>
            <a:ext cx="1142640" cy="114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" descr="https://uni-dubna.ru/Images/Chairs/niipa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10960" y="1247040"/>
            <a:ext cx="1380600" cy="138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" descr="https://uni-dubna.ru/Images/Chairs/si-pcb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64680" y="1676520"/>
            <a:ext cx="2809440" cy="75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98360" y="4198680"/>
            <a:ext cx="2361600" cy="124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72800" y="2632320"/>
            <a:ext cx="1479960" cy="1523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" descr="D:\trabajo\univer\logo\ready\fein_new.png"/>
          <p:cNvPicPr preferRelativeResize="0"/>
          <p:nvPr/>
        </p:nvPicPr>
        <p:blipFill rotWithShape="1">
          <a:blip r:embed="rId9">
            <a:alphaModFix/>
          </a:blip>
          <a:srcRect l="9868" t="17802" r="13157" b="16433"/>
          <a:stretch/>
        </p:blipFill>
        <p:spPr>
          <a:xfrm>
            <a:off x="4253400" y="180000"/>
            <a:ext cx="2562840" cy="775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"/>
          <p:cNvSpPr txBox="1"/>
          <p:nvPr/>
        </p:nvSpPr>
        <p:spPr>
          <a:xfrm>
            <a:off x="757710" y="1903857"/>
            <a:ext cx="10595610" cy="418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ru-RU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Химико-аналитический центр коллективного пользования,</a:t>
            </a:r>
            <a:endParaRPr/>
          </a:p>
          <a:p>
            <a:pPr marL="0" marR="0" lvl="0" indent="-1524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ru-RU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Инжиниринговый  центр Университета «Дубна»,</a:t>
            </a:r>
            <a:endParaRPr/>
          </a:p>
          <a:p>
            <a:pPr marL="0" marR="0" lvl="0" indent="-1524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ru-RU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Термоцентр Университета «Дубна»,</a:t>
            </a:r>
            <a:endParaRPr/>
          </a:p>
          <a:p>
            <a:pPr marL="0" marR="0" lvl="0" indent="-1524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ru-RU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Центр высоких технологий «Научно-исследовательский институт прикладной акустики» (НИИ ПА, г. Дубна),</a:t>
            </a:r>
            <a:endParaRPr/>
          </a:p>
          <a:p>
            <a:pPr marL="0" marR="0" lvl="0" indent="-1524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ru-RU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Институт геохимии и аналитической химии им. В.И. Вернадского (ГЕОХИ РАН, г. Москва),</a:t>
            </a:r>
            <a:endParaRPr/>
          </a:p>
          <a:p>
            <a:pPr marL="0" marR="0" lvl="0" indent="-1524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ru-RU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Институт экспериментальной минералогии (ИЭМ РАН, г. Черноголовка),</a:t>
            </a:r>
            <a:endParaRPr/>
          </a:p>
          <a:p>
            <a:pPr marL="0" marR="0" lvl="0" indent="-1524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ru-RU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Объединенный институт ядерных исследований (ОИЯИ, г. Дубна).</a:t>
            </a:r>
            <a:endParaRPr sz="24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6" name="Google Shape;346;p5"/>
          <p:cNvSpPr txBox="1"/>
          <p:nvPr/>
        </p:nvSpPr>
        <p:spPr>
          <a:xfrm>
            <a:off x="566928" y="1642247"/>
            <a:ext cx="113202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Основные партнеры кафедры химии, новых технологий и материалов</a:t>
            </a:r>
            <a:endParaRPr/>
          </a:p>
        </p:txBody>
      </p:sp>
      <p:pic>
        <p:nvPicPr>
          <p:cNvPr id="347" name="Google Shape;347;p5" descr="https://sun9-16.userapi.com/c636317/v636317601/6d1f/rc7E7nsMyt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2077" y="2131591"/>
            <a:ext cx="1699491" cy="1671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"/>
          <p:cNvSpPr txBox="1"/>
          <p:nvPr/>
        </p:nvSpPr>
        <p:spPr>
          <a:xfrm>
            <a:off x="941832" y="1585895"/>
            <a:ext cx="10630944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rgbClr val="572314"/>
              </a:buClr>
              <a:buSzPts val="1800"/>
              <a:buFont typeface="Noto Sans Symbols"/>
              <a:buChar char="✔"/>
            </a:pPr>
            <a:r>
              <a:rPr lang="ru-RU" sz="1800" b="1" i="0" u="none" strike="noStrike" cap="none">
                <a:solidFill>
                  <a:srgbClr val="572314"/>
                </a:solidFill>
                <a:latin typeface="Arial"/>
                <a:ea typeface="Arial"/>
                <a:cs typeface="Arial"/>
                <a:sym typeface="Arial"/>
              </a:rPr>
              <a:t>В 2018 году кафедра стала Лучшей кафедрой Подмосковья, в основу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572314"/>
                </a:solidFill>
                <a:latin typeface="Arial"/>
                <a:ea typeface="Arial"/>
                <a:cs typeface="Arial"/>
                <a:sym typeface="Arial"/>
              </a:rPr>
              <a:t>рейтинга входили несколько показателей: средний балл ЕГЭ, трудоустройство выпускников, целевой набор и конкурс.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ru-RU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Лаборатория кафедры  признана соответствующей мировому уровню и зарегистрирована в таком качестве  в Российском научном фонде.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rgbClr val="572314"/>
              </a:buClr>
              <a:buSzPts val="1800"/>
              <a:buFont typeface="Noto Sans Symbols"/>
              <a:buChar char="✔"/>
            </a:pPr>
            <a:r>
              <a:rPr lang="ru-RU" sz="1800" b="1">
                <a:solidFill>
                  <a:srgbClr val="572314"/>
                </a:solidFill>
                <a:latin typeface="Arial"/>
                <a:ea typeface="Arial"/>
                <a:cs typeface="Arial"/>
                <a:sym typeface="Arial"/>
              </a:rPr>
              <a:t>Студенты активно участвуют в научно-исследовательской  работе кафедры, выставках, конференциях и других мероприятиях.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1">
              <a:solidFill>
                <a:srgbClr val="57231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ru-RU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кафедре развивается программа международной академической мобильности с Испанией (университет Балеарских островов, Майорка) и Японией (университет Киндай, г. Осака).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rgbClr val="572314"/>
              </a:buClr>
              <a:buSzPts val="1800"/>
              <a:buFont typeface="Noto Sans Symbols"/>
              <a:buChar char="✔"/>
            </a:pPr>
            <a:r>
              <a:rPr lang="ru-RU" sz="1800" b="1">
                <a:solidFill>
                  <a:srgbClr val="572314"/>
                </a:solidFill>
                <a:latin typeface="Arial"/>
                <a:ea typeface="Arial"/>
                <a:cs typeface="Arial"/>
                <a:sym typeface="Arial"/>
              </a:rPr>
              <a:t>В настоящее время  на базе кафедры развивается Дубненская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572314"/>
                </a:solidFill>
                <a:latin typeface="Arial"/>
                <a:ea typeface="Arial"/>
                <a:cs typeface="Arial"/>
                <a:sym typeface="Arial"/>
              </a:rPr>
              <a:t>научная физико-химическая школа.</a:t>
            </a:r>
            <a:endParaRPr/>
          </a:p>
        </p:txBody>
      </p:sp>
      <p:pic>
        <p:nvPicPr>
          <p:cNvPr id="353" name="Google Shape;353;p6" descr="https://sun9-16.userapi.com/c636317/v636317601/6d1f/rc7E7nsMyt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7037" y="1994431"/>
            <a:ext cx="1699491" cy="1671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7"/>
          <p:cNvSpPr txBox="1">
            <a:spLocks noGrp="1"/>
          </p:cNvSpPr>
          <p:nvPr>
            <p:ph type="title"/>
          </p:nvPr>
        </p:nvSpPr>
        <p:spPr>
          <a:xfrm>
            <a:off x="1676760" y="1297728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ru-RU" sz="3600"/>
              <a:t>Научные направления кафедры</a:t>
            </a:r>
            <a:endParaRPr sz="3600"/>
          </a:p>
        </p:txBody>
      </p:sp>
      <p:sp>
        <p:nvSpPr>
          <p:cNvPr id="359" name="Google Shape;359;p7"/>
          <p:cNvSpPr txBox="1">
            <a:spLocks noGrp="1"/>
          </p:cNvSpPr>
          <p:nvPr>
            <p:ph type="subTitle" idx="1"/>
          </p:nvPr>
        </p:nvSpPr>
        <p:spPr>
          <a:xfrm>
            <a:off x="838380" y="1878012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Фотовольтаика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Иммунохроматографический анализ на основе квантовых точек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Косметическая химия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Электроактивные полимеры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Анализ объектов окружающей среды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Твердофазный синтез и исследование кристаллических структур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Супергидрофобные покрытия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Теплосберегающая энергетика и т.д.</a:t>
            </a:r>
            <a:endParaRPr/>
          </a:p>
        </p:txBody>
      </p:sp>
      <p:pic>
        <p:nvPicPr>
          <p:cNvPr id="360" name="Google Shape;360;p7" descr="https://sun9-16.userapi.com/c636317/v636317601/6d1f/rc7E7nsMyt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8421" y="1960308"/>
            <a:ext cx="1699491" cy="1671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"/>
          <p:cNvSpPr txBox="1"/>
          <p:nvPr/>
        </p:nvSpPr>
        <p:spPr>
          <a:xfrm>
            <a:off x="1371600" y="2178670"/>
            <a:ext cx="9981720" cy="2814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Контакты: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Заведующий кафедрой – </a:t>
            </a:r>
            <a:r>
              <a:rPr lang="ru-RU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Моржухина Светлана Владимировна, к.х.н., доцент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Телефон: </a:t>
            </a:r>
            <a:r>
              <a:rPr lang="ru-RU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+7(49621) 6-60-72, +7 903 110 10 98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Сайты:	    </a:t>
            </a:r>
            <a:r>
              <a:rPr lang="ru-RU" sz="2000" b="1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http:// uni-dubna.ru </a:t>
            </a:r>
            <a:r>
              <a:rPr lang="ru-RU" sz="20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E-mail:    </a:t>
            </a:r>
            <a:r>
              <a:rPr lang="ru-RU" sz="2000" b="1" u="sng">
                <a:solidFill>
                  <a:srgbClr val="0F128D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polot.nat@gmail.com</a:t>
            </a:r>
            <a:r>
              <a:rPr lang="ru-RU" sz="2000" b="1">
                <a:solidFill>
                  <a:srgbClr val="0F128D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r>
              <a:rPr lang="ru-RU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Полотнянко Наталья Александровна , к.х.н., доцент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0F128D"/>
                </a:solidFill>
                <a:latin typeface="Calibri"/>
                <a:ea typeface="Calibri"/>
                <a:cs typeface="Calibri"/>
                <a:sym typeface="Calibri"/>
              </a:rPr>
              <a:t>                 </a:t>
            </a:r>
            <a:r>
              <a:rPr lang="ru-RU" sz="2000" b="1" u="sng">
                <a:solidFill>
                  <a:srgbClr val="0F128D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kafchem@uni-dubna.ru</a:t>
            </a:r>
            <a:endParaRPr sz="2000" b="1">
              <a:solidFill>
                <a:srgbClr val="0F12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6" name="Google Shape;366;p8" descr="https://sun9-16.userapi.com/c636317/v636317601/6d1f/rc7E7nsMytg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06309" y="1098620"/>
            <a:ext cx="1699491" cy="1671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9"/>
          <p:cNvSpPr txBox="1"/>
          <p:nvPr/>
        </p:nvSpPr>
        <p:spPr>
          <a:xfrm>
            <a:off x="587650" y="1708299"/>
            <a:ext cx="3931800" cy="12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Нанотехнологии</a:t>
            </a:r>
            <a:r>
              <a:rPr lang="ru-RU" sz="32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(кафедра нанотехнологий и новых материалов)</a:t>
            </a:r>
            <a:endParaRPr sz="20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9"/>
          <p:cNvSpPr txBox="1"/>
          <p:nvPr/>
        </p:nvSpPr>
        <p:spPr>
          <a:xfrm>
            <a:off x="980500" y="3173350"/>
            <a:ext cx="4154400" cy="32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04.03.02 Химия, физика и механика материалов (бакалавриат, 4 года) </a:t>
            </a:r>
            <a:endParaRPr sz="1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1800" b="0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ПРОФИЛЬ</a:t>
            </a:r>
            <a:r>
              <a:rPr lang="ru-RU" sz="1800" b="1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 Функциональные материалы и наноматериалы</a:t>
            </a:r>
            <a:endParaRPr sz="1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sz="2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1800" b="1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b="1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ФОРМА ОБУЧЕНИЯ: очная</a:t>
            </a:r>
            <a:endParaRPr sz="1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1800" b="1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ВСТУПИТЕЛЬНЫЕ ЭКЗАМЕНЫ: </a:t>
            </a:r>
            <a:r>
              <a:rPr lang="ru-RU" sz="1800" b="1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химия/физика, математика профильная, русский язык</a:t>
            </a:r>
            <a:endParaRPr sz="1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3" name="Google Shape;373;p9" descr="https://uni-dubna.ru/Images/Chairs/jin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7360" y="1501920"/>
            <a:ext cx="1478880" cy="135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9" descr="https://uni-dubna.ru/Images/Chairs/iftp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6800" y="4114800"/>
            <a:ext cx="1142640" cy="102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9" descr="https://uni-dubna.ru/Images/Chairs/oezdubna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44320" y="4142520"/>
            <a:ext cx="1142640" cy="114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9" descr="https://uni-dubna.ru/Images/Chairs/dedal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55560" y="2396880"/>
            <a:ext cx="1142640" cy="102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9" descr="https://uni-dubna.ru/Images/Chairs/niipa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27800" y="3034080"/>
            <a:ext cx="1380600" cy="138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9" descr="https://uni-dubna.ru/Images/Chairs/si-pcb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94160" y="1427040"/>
            <a:ext cx="2809440" cy="75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9" descr="D:\trabajo\univer\logo\ready\fein_new.png"/>
          <p:cNvPicPr preferRelativeResize="0"/>
          <p:nvPr/>
        </p:nvPicPr>
        <p:blipFill rotWithShape="1">
          <a:blip r:embed="rId9">
            <a:alphaModFix/>
          </a:blip>
          <a:srcRect l="9868" t="17802" r="13157" b="16433"/>
          <a:stretch/>
        </p:blipFill>
        <p:spPr>
          <a:xfrm>
            <a:off x="4253400" y="180000"/>
            <a:ext cx="2562840" cy="775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40" y="-1440"/>
            <a:ext cx="121906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10"/>
          <p:cNvSpPr/>
          <p:nvPr/>
        </p:nvSpPr>
        <p:spPr>
          <a:xfrm>
            <a:off x="118800" y="1633680"/>
            <a:ext cx="11160360" cy="46832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Кафедра нанотехнологий и новых материалов – базовая кафедра Объединенного института ядерных исследований</a:t>
            </a:r>
            <a:endParaRPr sz="20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Бакалавриат по направлению «Химия, физика и механика материалов»</a:t>
            </a:r>
            <a:endParaRPr sz="20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Материаловедени</a:t>
            </a:r>
            <a:r>
              <a:rPr lang="ru-RU" sz="17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е – это наука, изучающая строение и свойства материалов, и устанавливающая связь между их составом, строением и свойствами в зависимости от воздействия окружающей среды.  Разработка направленных способов получения материалов. </a:t>
            </a: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Результаты ЕГЭ по:</a:t>
            </a: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1700"/>
              <a:buFont typeface="Arial"/>
              <a:buChar char="•"/>
            </a:pPr>
            <a:r>
              <a:rPr lang="ru-RU" sz="17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русскому языку и литературе:</a:t>
            </a: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1700"/>
              <a:buFont typeface="Arial"/>
              <a:buChar char="•"/>
            </a:pPr>
            <a:r>
              <a:rPr lang="ru-RU" sz="17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математике;</a:t>
            </a: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1700"/>
              <a:buFont typeface="Arial"/>
              <a:buChar char="•"/>
            </a:pPr>
            <a:r>
              <a:rPr lang="ru-RU" sz="17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химии или физике.</a:t>
            </a: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Материалы:</a:t>
            </a: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1700"/>
              <a:buFont typeface="Arial"/>
              <a:buChar char="•"/>
            </a:pPr>
            <a:r>
              <a:rPr lang="ru-RU" sz="17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конструкционные;</a:t>
            </a: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1700"/>
              <a:buFont typeface="Arial"/>
              <a:buChar char="•"/>
            </a:pPr>
            <a:r>
              <a:rPr lang="ru-RU" sz="17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строительные;</a:t>
            </a: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1700"/>
              <a:buFont typeface="Arial"/>
              <a:buChar char="•"/>
            </a:pPr>
            <a:r>
              <a:rPr lang="ru-RU" sz="17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функциональные;</a:t>
            </a: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1700"/>
              <a:buFont typeface="Arial"/>
              <a:buChar char="•"/>
            </a:pPr>
            <a:r>
              <a:rPr lang="ru-RU" sz="17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электротехнические;</a:t>
            </a: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1700"/>
              <a:buFont typeface="Arial"/>
              <a:buChar char="•"/>
            </a:pPr>
            <a:r>
              <a:rPr lang="ru-RU" sz="17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другие.</a:t>
            </a: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6" name="Google Shape;386;p10"/>
          <p:cNvSpPr/>
          <p:nvPr/>
        </p:nvSpPr>
        <p:spPr>
          <a:xfrm>
            <a:off x="118800" y="6315120"/>
            <a:ext cx="8856000" cy="3531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Профиль – </a:t>
            </a:r>
            <a:r>
              <a:rPr lang="ru-RU" sz="17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«Функциональные материалы и наноматериалы».</a:t>
            </a: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480"/>
            <a:ext cx="121910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11"/>
          <p:cNvSpPr/>
          <p:nvPr/>
        </p:nvSpPr>
        <p:spPr>
          <a:xfrm>
            <a:off x="118800" y="1606680"/>
            <a:ext cx="10800000" cy="4759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Функциональные материалы </a:t>
            </a:r>
            <a:r>
              <a:rPr lang="ru-RU" sz="17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– быстро развивающаяся область исследований, изучающая современные материалы, свойства которых (форма, электропроводность, механические, оптические, электрические, магнитные и другие) способны к изменению под влиянием внешних воздействий и полей (термических, электромагнитных, механических, световых, радиационных). Это обусловливает возможность их использования в приборах и устройствах для визуализации и детектирования внешних воздействий и полей, накопления энергии, преобразования одного ее вида в другой, воспроизведения, записи и хранения информации.</a:t>
            </a: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Основные направления исследований преподавателей кафедры:</a:t>
            </a: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1700"/>
              <a:buFont typeface="Arial"/>
              <a:buChar char="•"/>
            </a:pPr>
            <a:r>
              <a:rPr lang="ru-RU" sz="17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материалы для регистрации ядерных излучений (органические сцинтилляторы, полупроводниковые детекторы);</a:t>
            </a: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1700"/>
              <a:buFont typeface="Arial"/>
              <a:buChar char="•"/>
            </a:pPr>
            <a:r>
              <a:rPr lang="ru-RU" sz="17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ядерно-физические методы получения новых материалов (трековые мембраны);</a:t>
            </a: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1700"/>
              <a:buFont typeface="Arial"/>
              <a:buChar char="•"/>
            </a:pPr>
            <a:r>
              <a:rPr lang="ru-RU" sz="17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ядерно-физические методы исследования материалов (дифракция нейтронов);</a:t>
            </a: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1700"/>
              <a:buFont typeface="Arial"/>
              <a:buChar char="•"/>
            </a:pPr>
            <a:r>
              <a:rPr lang="ru-RU" sz="17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теоретические исследования и компьютерное моделирование сверхпроводящих наноструктур;</a:t>
            </a: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1700"/>
              <a:buFont typeface="Arial"/>
              <a:buChar char="•"/>
            </a:pPr>
            <a:r>
              <a:rPr lang="ru-RU" sz="17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разработка современных накопителей электрической энергии (литий-ионные аккумуляторы, проточные аккумуляторы).</a:t>
            </a: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Методы исследования:</a:t>
            </a: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1700"/>
              <a:buFont typeface="Arial"/>
              <a:buChar char="•"/>
            </a:pPr>
            <a:r>
              <a:rPr lang="ru-RU" sz="17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теоретические;</a:t>
            </a: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1700"/>
              <a:buFont typeface="Arial"/>
              <a:buChar char="•"/>
            </a:pPr>
            <a:r>
              <a:rPr lang="ru-RU" sz="17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экспериментальные.</a:t>
            </a:r>
            <a:endParaRPr sz="17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0" y="0"/>
            <a:ext cx="1219104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5" y="618025"/>
            <a:ext cx="10244248" cy="552625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12"/>
          <p:cNvSpPr/>
          <p:nvPr/>
        </p:nvSpPr>
        <p:spPr>
          <a:xfrm>
            <a:off x="10960560" y="63360"/>
            <a:ext cx="603360" cy="601920"/>
          </a:xfrm>
          <a:custGeom>
            <a:avLst/>
            <a:gdLst/>
            <a:ahLst/>
            <a:cxnLst/>
            <a:rect l="l" t="t" r="r" b="b"/>
            <a:pathLst>
              <a:path w="1677" h="1674" extrusionOk="0">
                <a:moveTo>
                  <a:pt x="1676" y="0"/>
                </a:moveTo>
                <a:lnTo>
                  <a:pt x="1676" y="1673"/>
                </a:lnTo>
                <a:lnTo>
                  <a:pt x="0" y="1673"/>
                </a:lnTo>
                <a:lnTo>
                  <a:pt x="1676" y="0"/>
                </a:lnTo>
              </a:path>
            </a:pathLst>
          </a:custGeom>
          <a:solidFill>
            <a:srgbClr val="5B9BD5"/>
          </a:solidFill>
          <a:ln w="12600" cap="flat" cmpd="sng">
            <a:solidFill>
              <a:srgbClr val="5B9BD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02" name="Google Shape;402;p12"/>
          <p:cNvSpPr/>
          <p:nvPr/>
        </p:nvSpPr>
        <p:spPr>
          <a:xfrm>
            <a:off x="375850" y="4573620"/>
            <a:ext cx="6192342" cy="23342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1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Основные партнеры: </a:t>
            </a:r>
            <a:endParaRPr sz="21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2100"/>
              <a:buFont typeface="Arial"/>
              <a:buChar char="•"/>
            </a:pPr>
            <a:r>
              <a:rPr lang="ru-RU" sz="21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1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Объединенный институт ядерных исследований; </a:t>
            </a:r>
            <a:endParaRPr sz="21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2100"/>
              <a:buFont typeface="Arial"/>
              <a:buChar char="•"/>
            </a:pPr>
            <a:r>
              <a:rPr lang="ru-RU" sz="21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1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АО «Институт физико-технических проблем; </a:t>
            </a:r>
            <a:endParaRPr sz="21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2100"/>
              <a:buFont typeface="Arial"/>
              <a:buChar char="•"/>
            </a:pPr>
            <a:r>
              <a:rPr lang="ru-RU" sz="21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1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ЗАО «МПОТК Технокомплект»; </a:t>
            </a:r>
            <a:endParaRPr sz="21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2100"/>
              <a:buFont typeface="Arial"/>
              <a:buChar char="•"/>
            </a:pPr>
            <a:r>
              <a:rPr lang="ru-RU" sz="21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1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АО «ГНЦ РФ ТРИНИТИ»;</a:t>
            </a:r>
            <a:endParaRPr sz="21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2100"/>
              <a:buFont typeface="Arial"/>
              <a:buChar char="•"/>
            </a:pPr>
            <a:r>
              <a:rPr lang="ru-RU" sz="21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1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ОЭЗ «Дубна»</a:t>
            </a:r>
            <a:r>
              <a:rPr lang="ru-RU" sz="21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 и др.</a:t>
            </a:r>
            <a:endParaRPr sz="21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3" name="Google Shape;403;p12"/>
          <p:cNvSpPr/>
          <p:nvPr/>
        </p:nvSpPr>
        <p:spPr>
          <a:xfrm>
            <a:off x="6346030" y="4143885"/>
            <a:ext cx="4679640" cy="265426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1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Кем работать: </a:t>
            </a:r>
            <a:endParaRPr sz="21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2100"/>
              <a:buFont typeface="Arial"/>
              <a:buChar char="•"/>
            </a:pPr>
            <a:r>
              <a:rPr lang="ru-RU" sz="21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1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научным сотрудником (химия, физика); </a:t>
            </a:r>
            <a:endParaRPr sz="21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2100"/>
              <a:buFont typeface="Arial"/>
              <a:buChar char="•"/>
            </a:pPr>
            <a:r>
              <a:rPr lang="ru-RU" sz="21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1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нанотехнологом; </a:t>
            </a:r>
            <a:endParaRPr sz="21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2100"/>
              <a:buFont typeface="Arial"/>
              <a:buChar char="•"/>
            </a:pPr>
            <a:r>
              <a:rPr lang="ru-RU" sz="21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1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технологом на производстве;</a:t>
            </a:r>
            <a:endParaRPr sz="21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2100"/>
              <a:buFont typeface="Arial"/>
              <a:buChar char="•"/>
            </a:pPr>
            <a:r>
              <a:rPr lang="ru-RU" sz="21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1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химиком-аналитиком;</a:t>
            </a:r>
            <a:endParaRPr sz="21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2100"/>
              <a:buFont typeface="Arial"/>
              <a:buChar char="•"/>
            </a:pPr>
            <a:r>
              <a:rPr lang="ru-RU" sz="21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1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преподавателем химии или физики.</a:t>
            </a:r>
            <a:endParaRPr sz="21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2"/>
          <p:cNvGrpSpPr/>
          <p:nvPr/>
        </p:nvGrpSpPr>
        <p:grpSpPr>
          <a:xfrm>
            <a:off x="247680" y="1299013"/>
            <a:ext cx="10723418" cy="4916370"/>
            <a:chOff x="0" y="695653"/>
            <a:chExt cx="10723418" cy="4916370"/>
          </a:xfrm>
        </p:grpSpPr>
        <p:sp>
          <p:nvSpPr>
            <p:cNvPr id="287" name="Google Shape;287;p2"/>
            <p:cNvSpPr/>
            <p:nvPr/>
          </p:nvSpPr>
          <p:spPr>
            <a:xfrm>
              <a:off x="1740410" y="3580897"/>
              <a:ext cx="2022436" cy="173632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262626"/>
            </a:solidFill>
            <a:ln w="25400" cap="flat" cmpd="sng">
              <a:solidFill>
                <a:schemeClr val="accent3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 txBox="1"/>
            <p:nvPr/>
          </p:nvSpPr>
          <p:spPr>
            <a:xfrm>
              <a:off x="1740410" y="3580897"/>
              <a:ext cx="2022436" cy="1736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0475" rIns="0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lang="ru-RU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Геофизика</a:t>
              </a: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9814247" y="4929881"/>
              <a:ext cx="235915" cy="2033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chemeClr val="accent3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0" y="2620997"/>
              <a:ext cx="2022436" cy="1736322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3">
                <a:alphaModFix/>
              </a:blip>
              <a:stretch>
                <a:fillRect t="-7998" b="-7999"/>
              </a:stretch>
            </a:blipFill>
            <a:ln w="25400" cap="flat" cmpd="sng">
              <a:solidFill>
                <a:schemeClr val="accent3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9585727" y="5048626"/>
              <a:ext cx="235915" cy="2033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rgbClr val="AA969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3480821" y="2615452"/>
              <a:ext cx="2022436" cy="173632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B38282"/>
            </a:solidFill>
            <a:ln w="25400" cap="flat" cmpd="sng">
              <a:solidFill>
                <a:srgbClr val="B3828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 txBox="1"/>
            <p:nvPr/>
          </p:nvSpPr>
          <p:spPr>
            <a:xfrm>
              <a:off x="3480821" y="2615452"/>
              <a:ext cx="2022436" cy="1736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7925" rIns="0" bIns="279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ru-RU" sz="2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Нано-</a:t>
              </a:r>
              <a:endParaRPr sz="2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ru-RU" sz="2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технологии</a:t>
              </a:r>
              <a:endParaRPr sz="2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9356179" y="5155837"/>
              <a:ext cx="235915" cy="2033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rgbClr val="B1868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220160" y="3577199"/>
              <a:ext cx="2022436" cy="1736322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4">
                <a:alphaModFix/>
              </a:blip>
              <a:stretch>
                <a:fillRect l="-22999" r="-22999"/>
              </a:stretch>
            </a:blipFill>
            <a:ln w="25400" cap="flat" cmpd="sng">
              <a:solidFill>
                <a:srgbClr val="B3828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9808131" y="5407709"/>
              <a:ext cx="235915" cy="2033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rgbClr val="B9767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1740410" y="1661098"/>
              <a:ext cx="2022436" cy="173632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85B5B"/>
            </a:solidFill>
            <a:ln w="25400" cap="flat" cmpd="sng">
              <a:solidFill>
                <a:srgbClr val="C85B5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 txBox="1"/>
            <p:nvPr/>
          </p:nvSpPr>
          <p:spPr>
            <a:xfrm>
              <a:off x="1740410" y="1661098"/>
              <a:ext cx="2022436" cy="1736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0475" rIns="0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lang="ru-RU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Химия</a:t>
              </a: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9594695" y="4799338"/>
              <a:ext cx="235915" cy="2033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rgbClr val="C2656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3480821" y="695653"/>
              <a:ext cx="2022436" cy="1736322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5">
                <a:alphaModFix/>
              </a:blip>
              <a:stretch>
                <a:fillRect t="-7998" b="-7999"/>
              </a:stretch>
            </a:blipFill>
            <a:ln w="25400" cap="flat" cmpd="sng">
              <a:solidFill>
                <a:srgbClr val="C85B5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9370032" y="4910224"/>
              <a:ext cx="235915" cy="2033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rgbClr val="CD515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220160" y="1657401"/>
              <a:ext cx="2022436" cy="173632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02F2F"/>
            </a:solidFill>
            <a:ln w="25400" cap="flat" cmpd="sng">
              <a:solidFill>
                <a:srgbClr val="E02F2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 txBox="1"/>
            <p:nvPr/>
          </p:nvSpPr>
          <p:spPr>
            <a:xfrm>
              <a:off x="5220160" y="1657401"/>
              <a:ext cx="2022436" cy="1736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7925" rIns="0" bIns="279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ru-RU" sz="2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Биофизика</a:t>
              </a: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9569203" y="5299603"/>
              <a:ext cx="235915" cy="2033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rgbClr val="D83E3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6960571" y="2633476"/>
              <a:ext cx="2022436" cy="1736322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6">
                <a:alphaModFix/>
              </a:blip>
              <a:stretch>
                <a:fillRect l="-14999" r="-14997"/>
              </a:stretch>
            </a:blipFill>
            <a:ln w="25400" cap="flat" cmpd="sng">
              <a:solidFill>
                <a:srgbClr val="E02F2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9325908" y="5408675"/>
              <a:ext cx="235915" cy="2033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rgbClr val="E42A2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6960571" y="714139"/>
              <a:ext cx="2022436" cy="173632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E0000"/>
            </a:solidFill>
            <a:ln w="25400" cap="flat" cmpd="sng">
              <a:solidFill>
                <a:srgbClr val="FE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 txBox="1"/>
            <p:nvPr/>
          </p:nvSpPr>
          <p:spPr>
            <a:xfrm>
              <a:off x="6960571" y="714139"/>
              <a:ext cx="2022436" cy="1736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0475" rIns="0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lang="ru-RU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Экология</a:t>
              </a: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9135172" y="5027032"/>
              <a:ext cx="235915" cy="2033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rgbClr val="F1151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8700982" y="1682820"/>
              <a:ext cx="2022436" cy="1736322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7">
                <a:alphaModFix/>
              </a:blip>
              <a:stretch>
                <a:fillRect t="-12999" b="-12999"/>
              </a:stretch>
            </a:blipFill>
            <a:ln w="25400" cap="flat" cmpd="sng">
              <a:solidFill>
                <a:srgbClr val="FE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9802902" y="5166721"/>
              <a:ext cx="235915" cy="20334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rgbClr val="FE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2" name="Google Shape;312;p2" descr="D:\trabajo\univer\logo\ready\fein_new.png"/>
          <p:cNvPicPr preferRelativeResize="0"/>
          <p:nvPr/>
        </p:nvPicPr>
        <p:blipFill rotWithShape="1">
          <a:blip r:embed="rId8">
            <a:alphaModFix/>
          </a:blip>
          <a:srcRect l="9868" t="17802" r="13157" b="16433"/>
          <a:stretch/>
        </p:blipFill>
        <p:spPr>
          <a:xfrm>
            <a:off x="4253400" y="180000"/>
            <a:ext cx="2562840" cy="775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g2280797a976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" y="0"/>
            <a:ext cx="12192002" cy="6857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0" name="Google Shape;410;g2280797a976_0_0"/>
          <p:cNvGrpSpPr/>
          <p:nvPr/>
        </p:nvGrpSpPr>
        <p:grpSpPr>
          <a:xfrm>
            <a:off x="119062" y="2206625"/>
            <a:ext cx="6760886" cy="3717786"/>
            <a:chOff x="1354" y="2686"/>
            <a:chExt cx="1884" cy="2038"/>
          </a:xfrm>
        </p:grpSpPr>
        <p:sp>
          <p:nvSpPr>
            <p:cNvPr id="411" name="Google Shape;411;g2280797a976_0_0"/>
            <p:cNvSpPr/>
            <p:nvPr/>
          </p:nvSpPr>
          <p:spPr>
            <a:xfrm>
              <a:off x="1354" y="2686"/>
              <a:ext cx="900" cy="300"/>
            </a:xfrm>
            <a:prstGeom prst="roundRect">
              <a:avLst>
                <a:gd name="adj" fmla="val 16667"/>
              </a:avLst>
            </a:prstGeom>
            <a:solidFill>
              <a:srgbClr val="18214B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ahoma"/>
                <a:buNone/>
              </a:pPr>
              <a:r>
                <a:rPr lang="ru-RU" sz="1400" b="0" i="0" u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Лаборатория теоретической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ahoma"/>
                <a:buNone/>
              </a:pPr>
              <a:r>
                <a:rPr lang="ru-RU" sz="1400" b="0" i="0" u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физики  ОИЯИ</a:t>
              </a:r>
              <a:endParaRPr/>
            </a:p>
          </p:txBody>
        </p:sp>
        <p:sp>
          <p:nvSpPr>
            <p:cNvPr id="412" name="Google Shape;412;g2280797a976_0_0"/>
            <p:cNvSpPr/>
            <p:nvPr/>
          </p:nvSpPr>
          <p:spPr>
            <a:xfrm>
              <a:off x="1354" y="3123"/>
              <a:ext cx="900" cy="300"/>
            </a:xfrm>
            <a:prstGeom prst="roundRect">
              <a:avLst>
                <a:gd name="adj" fmla="val 16667"/>
              </a:avLst>
            </a:prstGeom>
            <a:solidFill>
              <a:srgbClr val="18214B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ahoma"/>
                <a:buNone/>
              </a:pPr>
              <a:r>
                <a:rPr lang="ru-RU" sz="1400" b="0" i="0" u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Лаборатория ядерных реакций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ahoma"/>
                <a:buNone/>
              </a:pPr>
              <a:r>
                <a:rPr lang="ru-RU" sz="1400" b="0" i="0" u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ОИЯИ</a:t>
              </a:r>
              <a:endParaRPr/>
            </a:p>
          </p:txBody>
        </p:sp>
        <p:sp>
          <p:nvSpPr>
            <p:cNvPr id="413" name="Google Shape;413;g2280797a976_0_0"/>
            <p:cNvSpPr/>
            <p:nvPr/>
          </p:nvSpPr>
          <p:spPr>
            <a:xfrm>
              <a:off x="1354" y="3566"/>
              <a:ext cx="900" cy="300"/>
            </a:xfrm>
            <a:prstGeom prst="roundRect">
              <a:avLst>
                <a:gd name="adj" fmla="val 16667"/>
              </a:avLst>
            </a:prstGeom>
            <a:solidFill>
              <a:srgbClr val="18214B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ahoma"/>
                <a:buNone/>
              </a:pPr>
              <a:r>
                <a:rPr lang="ru-RU" sz="1400" b="0" i="0" u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Лаборатория нейтронной физики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ahoma"/>
                <a:buNone/>
              </a:pPr>
              <a:r>
                <a:rPr lang="ru-RU" sz="1400" b="0" i="0" u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ОИЯИ</a:t>
              </a:r>
              <a:endParaRPr/>
            </a:p>
          </p:txBody>
        </p:sp>
        <p:sp>
          <p:nvSpPr>
            <p:cNvPr id="414" name="Google Shape;414;g2280797a976_0_0"/>
            <p:cNvSpPr/>
            <p:nvPr/>
          </p:nvSpPr>
          <p:spPr>
            <a:xfrm>
              <a:off x="1354" y="3995"/>
              <a:ext cx="900" cy="300"/>
            </a:xfrm>
            <a:prstGeom prst="roundRect">
              <a:avLst>
                <a:gd name="adj" fmla="val 16667"/>
              </a:avLst>
            </a:prstGeom>
            <a:solidFill>
              <a:srgbClr val="18214B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ahoma"/>
                <a:buNone/>
              </a:pPr>
              <a:r>
                <a:rPr lang="ru-RU" sz="1400" b="0" i="0" u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Лаборатория ядерных проблем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ahoma"/>
                <a:buNone/>
              </a:pPr>
              <a:r>
                <a:rPr lang="ru-RU" sz="1400" b="0" i="0" u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ОИЯИ</a:t>
              </a:r>
              <a:endParaRPr/>
            </a:p>
          </p:txBody>
        </p:sp>
        <p:sp>
          <p:nvSpPr>
            <p:cNvPr id="415" name="Google Shape;415;g2280797a976_0_0"/>
            <p:cNvSpPr/>
            <p:nvPr/>
          </p:nvSpPr>
          <p:spPr>
            <a:xfrm>
              <a:off x="1354" y="4424"/>
              <a:ext cx="900" cy="300"/>
            </a:xfrm>
            <a:prstGeom prst="roundRect">
              <a:avLst>
                <a:gd name="adj" fmla="val 16667"/>
              </a:avLst>
            </a:prstGeom>
            <a:solidFill>
              <a:srgbClr val="18214B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ahoma"/>
                <a:buNone/>
              </a:pPr>
              <a:r>
                <a:rPr lang="ru-RU" sz="1400" b="0" i="0" u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Лаборатория физики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ahoma"/>
                <a:buNone/>
              </a:pPr>
              <a:r>
                <a:rPr lang="ru-RU" sz="1400" b="0" i="0" u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высоких энергий ОИЯИ </a:t>
              </a:r>
              <a:endParaRPr/>
            </a:p>
          </p:txBody>
        </p:sp>
        <p:sp>
          <p:nvSpPr>
            <p:cNvPr id="416" name="Google Shape;416;g2280797a976_0_0"/>
            <p:cNvSpPr/>
            <p:nvPr/>
          </p:nvSpPr>
          <p:spPr>
            <a:xfrm>
              <a:off x="2638" y="3235"/>
              <a:ext cx="600" cy="900"/>
            </a:xfrm>
            <a:prstGeom prst="roundRect">
              <a:avLst>
                <a:gd name="adj" fmla="val 16667"/>
              </a:avLst>
            </a:prstGeom>
            <a:solidFill>
              <a:srgbClr val="18214B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ahoma"/>
                <a:buNone/>
              </a:pPr>
              <a:r>
                <a:rPr lang="ru-RU" sz="1400" b="0" i="0" u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Кафедра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ahoma"/>
                <a:buNone/>
              </a:pPr>
              <a:r>
                <a:rPr lang="ru-RU" sz="1400" b="0" i="0" u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нанотехнологий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ahoma"/>
                <a:buNone/>
              </a:pPr>
              <a:r>
                <a:rPr lang="ru-RU" sz="1400" b="0" i="0" u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и новых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ahoma"/>
                <a:buNone/>
              </a:pPr>
              <a:r>
                <a:rPr lang="ru-RU" sz="1400" b="0" i="0" u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материалов –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ahoma"/>
                <a:buNone/>
              </a:pPr>
              <a:r>
                <a:rPr lang="ru-RU" sz="1400" b="0" i="0" u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базовая кафедра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ahoma"/>
                <a:buNone/>
              </a:pPr>
              <a:r>
                <a:rPr lang="ru-RU" sz="1400" b="0" i="0" u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ОИЯИ</a:t>
              </a:r>
              <a:endParaRPr/>
            </a:p>
          </p:txBody>
        </p:sp>
      </p:grpSp>
      <p:cxnSp>
        <p:nvCxnSpPr>
          <p:cNvPr id="417" name="Google Shape;417;g2280797a976_0_0"/>
          <p:cNvCxnSpPr/>
          <p:nvPr/>
        </p:nvCxnSpPr>
        <p:spPr>
          <a:xfrm>
            <a:off x="3219450" y="2532062"/>
            <a:ext cx="1508100" cy="1370100"/>
          </a:xfrm>
          <a:prstGeom prst="straightConnector1">
            <a:avLst/>
          </a:prstGeom>
          <a:noFill/>
          <a:ln w="44450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none" w="med" len="med"/>
          </a:ln>
        </p:spPr>
      </p:cxnSp>
      <p:cxnSp>
        <p:nvCxnSpPr>
          <p:cNvPr id="418" name="Google Shape;418;g2280797a976_0_0"/>
          <p:cNvCxnSpPr/>
          <p:nvPr/>
        </p:nvCxnSpPr>
        <p:spPr>
          <a:xfrm>
            <a:off x="3219450" y="3306762"/>
            <a:ext cx="1508100" cy="595200"/>
          </a:xfrm>
          <a:prstGeom prst="straightConnector1">
            <a:avLst/>
          </a:prstGeom>
          <a:noFill/>
          <a:ln w="44450" cap="flat" cmpd="sng">
            <a:solidFill>
              <a:srgbClr val="FF0000"/>
            </a:solidFill>
            <a:prstDash val="solid"/>
            <a:miter lim="800000"/>
            <a:headEnd type="triangle" w="med" len="med"/>
            <a:tailEnd type="none" w="med" len="med"/>
          </a:ln>
        </p:spPr>
      </p:cxnSp>
      <p:cxnSp>
        <p:nvCxnSpPr>
          <p:cNvPr id="419" name="Google Shape;419;g2280797a976_0_0"/>
          <p:cNvCxnSpPr/>
          <p:nvPr/>
        </p:nvCxnSpPr>
        <p:spPr>
          <a:xfrm rot="10800000" flipH="1">
            <a:off x="3219450" y="3902187"/>
            <a:ext cx="1508100" cy="214200"/>
          </a:xfrm>
          <a:prstGeom prst="straightConnector1">
            <a:avLst/>
          </a:prstGeom>
          <a:noFill/>
          <a:ln w="44450" cap="flat" cmpd="sng">
            <a:solidFill>
              <a:srgbClr val="FF0000"/>
            </a:solidFill>
            <a:prstDash val="solid"/>
            <a:miter lim="800000"/>
            <a:headEnd type="triangle" w="med" len="med"/>
            <a:tailEnd type="none" w="med" len="med"/>
          </a:ln>
        </p:spPr>
      </p:cxnSp>
      <p:cxnSp>
        <p:nvCxnSpPr>
          <p:cNvPr id="420" name="Google Shape;420;g2280797a976_0_0"/>
          <p:cNvCxnSpPr/>
          <p:nvPr/>
        </p:nvCxnSpPr>
        <p:spPr>
          <a:xfrm rot="10800000" flipH="1">
            <a:off x="3219450" y="3902112"/>
            <a:ext cx="1508100" cy="985800"/>
          </a:xfrm>
          <a:prstGeom prst="straightConnector1">
            <a:avLst/>
          </a:prstGeom>
          <a:noFill/>
          <a:ln w="44450" cap="flat" cmpd="sng">
            <a:solidFill>
              <a:srgbClr val="FF0000"/>
            </a:solidFill>
            <a:prstDash val="solid"/>
            <a:miter lim="800000"/>
            <a:headEnd type="triangle" w="med" len="med"/>
            <a:tailEnd type="none" w="med" len="med"/>
          </a:ln>
        </p:spPr>
      </p:cxnSp>
      <p:cxnSp>
        <p:nvCxnSpPr>
          <p:cNvPr id="421" name="Google Shape;421;g2280797a976_0_0"/>
          <p:cNvCxnSpPr/>
          <p:nvPr/>
        </p:nvCxnSpPr>
        <p:spPr>
          <a:xfrm rot="10800000" flipH="1">
            <a:off x="3219450" y="3902000"/>
            <a:ext cx="1508100" cy="1762200"/>
          </a:xfrm>
          <a:prstGeom prst="straightConnector1">
            <a:avLst/>
          </a:prstGeom>
          <a:noFill/>
          <a:ln w="44450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none" w="med" len="med"/>
          </a:ln>
        </p:spPr>
      </p:cxnSp>
      <p:sp>
        <p:nvSpPr>
          <p:cNvPr id="422" name="Google Shape;422;g2280797a976_0_0"/>
          <p:cNvSpPr txBox="1"/>
          <p:nvPr/>
        </p:nvSpPr>
        <p:spPr>
          <a:xfrm>
            <a:off x="6672262" y="1814512"/>
            <a:ext cx="52563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ahoma"/>
              <a:buNone/>
            </a:pPr>
            <a:endParaRPr sz="2400" b="0" i="0" u="none">
              <a:solidFill>
                <a:srgbClr val="1821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2400"/>
              <a:buFont typeface="Calibri"/>
              <a:buNone/>
            </a:pPr>
            <a:r>
              <a:rPr lang="ru-RU" sz="2400" b="1" i="0" u="non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Основные партнеры: </a:t>
            </a:r>
            <a:endParaRPr/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2400"/>
              <a:buFont typeface="Arial"/>
              <a:buChar char="•"/>
            </a:pPr>
            <a:r>
              <a:rPr lang="ru-RU" sz="2400" b="0" i="0" u="non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Объединенный институт ядерных исследования; </a:t>
            </a:r>
            <a:endParaRPr/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2400"/>
              <a:buFont typeface="Arial"/>
              <a:buChar char="•"/>
            </a:pPr>
            <a:r>
              <a:rPr lang="ru-RU" sz="2400" b="0" i="0" u="non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АО «Институт физико-технических проблем; </a:t>
            </a:r>
            <a:endParaRPr/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2400"/>
              <a:buFont typeface="Arial"/>
              <a:buChar char="•"/>
            </a:pPr>
            <a:r>
              <a:rPr lang="ru-RU" sz="2400" b="0" i="0" u="non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ЗАО «Технокомплект»; </a:t>
            </a:r>
            <a:endParaRPr/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2400"/>
              <a:buFont typeface="Arial"/>
              <a:buChar char="•"/>
            </a:pPr>
            <a:r>
              <a:rPr lang="ru-RU" sz="2400" b="0" i="0" u="non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АО «ГНЦ РФ ТРИНИТИ»;</a:t>
            </a:r>
            <a:endParaRPr/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2400"/>
              <a:buFont typeface="Arial"/>
              <a:buChar char="•"/>
            </a:pPr>
            <a:r>
              <a:rPr lang="ru-RU" sz="2400" b="0" i="0" u="non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ОЭЗ «Дубна»;</a:t>
            </a:r>
            <a:endParaRPr/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2400"/>
              <a:buFont typeface="Arial"/>
              <a:buChar char="•"/>
            </a:pPr>
            <a:r>
              <a:rPr lang="ru-RU" sz="2400" b="0" i="0" u="non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другие.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rgbClr val="1821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0" y="0"/>
            <a:ext cx="121910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13"/>
          <p:cNvSpPr/>
          <p:nvPr/>
        </p:nvSpPr>
        <p:spPr>
          <a:xfrm>
            <a:off x="1249851" y="1700275"/>
            <a:ext cx="9636192" cy="265426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1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Контакты:</a:t>
            </a:r>
            <a:endParaRPr sz="21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1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Заведующий кафедрой, доктор технических наук </a:t>
            </a:r>
            <a:r>
              <a:rPr lang="ru-RU" sz="21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ru-RU" sz="2100" b="1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1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Игорь Борисович Немченок.</a:t>
            </a:r>
            <a:endParaRPr sz="21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1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Телефон</a:t>
            </a:r>
            <a:r>
              <a:rPr lang="ru-RU" sz="21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ru-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(496) 216-61-00</a:t>
            </a:r>
            <a:endParaRPr sz="30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1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E-mail</a:t>
            </a:r>
            <a:r>
              <a:rPr lang="ru-RU" sz="2100" b="0" strike="noStrike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 – nemch@uni-dubna.ru.</a:t>
            </a:r>
            <a:endParaRPr sz="2100" b="0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4"/>
          <p:cNvSpPr txBox="1"/>
          <p:nvPr/>
        </p:nvSpPr>
        <p:spPr>
          <a:xfrm>
            <a:off x="499325" y="1820374"/>
            <a:ext cx="3931800" cy="9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Биофизика</a:t>
            </a:r>
            <a:b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2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(кафедра биофизики)</a:t>
            </a:r>
            <a:endParaRPr sz="1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14"/>
          <p:cNvSpPr txBox="1"/>
          <p:nvPr/>
        </p:nvSpPr>
        <p:spPr>
          <a:xfrm>
            <a:off x="819950" y="2861499"/>
            <a:ext cx="3931800" cy="32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14.03.02 Ядерные физика и технологии (бакалавриат, 4 года) </a:t>
            </a:r>
            <a:endParaRPr sz="1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1800" b="0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ПРОФИЛЬ</a:t>
            </a:r>
            <a:r>
              <a:rPr lang="ru-RU" sz="1800" b="1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 Ядерно-физические технологии в биологии и медицине</a:t>
            </a:r>
            <a:endParaRPr sz="1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1800" b="1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b="1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ФОРМА ОБУЧЕНИЯ: очная</a:t>
            </a:r>
            <a:endParaRPr sz="1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1800" b="1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ВСТУПИТЕЛЬНЫЕ ЭКЗАМЕНЫ: </a:t>
            </a:r>
            <a:r>
              <a:rPr lang="ru-RU" sz="1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Физика / Информатика и ИКТ, Математика, Русский язык</a:t>
            </a:r>
            <a:endParaRPr sz="18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sz="18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3550" y="3931475"/>
            <a:ext cx="2467875" cy="130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30501" y="3558606"/>
            <a:ext cx="1630525" cy="1678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28402" y="2396138"/>
            <a:ext cx="1392480" cy="142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46375" y="2396150"/>
            <a:ext cx="1798775" cy="107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4" descr="D:\trabajo\univer\logo\ready\fein_new.png"/>
          <p:cNvPicPr preferRelativeResize="0"/>
          <p:nvPr/>
        </p:nvPicPr>
        <p:blipFill rotWithShape="1">
          <a:blip r:embed="rId7">
            <a:alphaModFix/>
          </a:blip>
          <a:srcRect l="9868" t="17802" r="13157" b="16433"/>
          <a:stretch/>
        </p:blipFill>
        <p:spPr>
          <a:xfrm>
            <a:off x="4253400" y="180000"/>
            <a:ext cx="2562850" cy="92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02237" y="1605487"/>
            <a:ext cx="1630525" cy="163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529275" y="2801672"/>
            <a:ext cx="1392475" cy="1637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23987713e7_0_0"/>
          <p:cNvSpPr txBox="1"/>
          <p:nvPr/>
        </p:nvSpPr>
        <p:spPr>
          <a:xfrm>
            <a:off x="1056600" y="2332525"/>
            <a:ext cx="10217100" cy="38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540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Целью</a:t>
            </a:r>
            <a:r>
              <a:rPr lang="ru-RU" sz="16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 программы обучения по направлению 14.03.02 Ядерные физика и технологии в рамках профиля «Ядерно-физические методы в биологии и медицине» является подготовка кадров для Объединенного института ядерных исследований (ОИЯИ) и высокотехнологичных предприятий региона.</a:t>
            </a:r>
            <a:endParaRPr sz="1600">
              <a:solidFill>
                <a:srgbClr val="1821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540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Подготовка по данному профилю является уникальной в России. Особенностью программы является ее направленность на подготовку специалистов, которые смогут работать на стыке физико-математических и биологических наук. Выпускники направления обладают обширной теоретической базой знаний и владеют как классическими, так и современными методами, используемыми в современной радиационной биологии, астробиологии и биофизике. Программа обучения представляет собой традиционное университетское образование в сочетании с получением опыта и навыков научно-исследовательской работы в лабораториях, оснащенных самым современным оборудованием.</a:t>
            </a:r>
            <a:endParaRPr sz="1600">
              <a:solidFill>
                <a:srgbClr val="1821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540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Обучение реализовано на базе </a:t>
            </a:r>
            <a:r>
              <a:rPr lang="ru-RU" sz="1600" b="1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Лаборатории радиационной биологии ОИЯИ</a:t>
            </a:r>
            <a:r>
              <a:rPr lang="ru-RU" sz="16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, где проводятся практики по молекулярной радиобиологии, радиационной физиологии, радиационной цитогенетике, по математическому моделированию в радиационной биологии и радиационной физике и дозиметрии.</a:t>
            </a:r>
            <a:endParaRPr sz="1600">
              <a:solidFill>
                <a:srgbClr val="1821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g223987713e7_0_0"/>
          <p:cNvSpPr txBox="1"/>
          <p:nvPr/>
        </p:nvSpPr>
        <p:spPr>
          <a:xfrm>
            <a:off x="2123175" y="1532125"/>
            <a:ext cx="8223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/>
              <a:t>Кафедра биофизики - базовая кафедра 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/>
              <a:t>Объединенного института ядерных исследований </a:t>
            </a:r>
            <a:endParaRPr sz="2000"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23987713e7_0_12"/>
          <p:cNvSpPr txBox="1"/>
          <p:nvPr/>
        </p:nvSpPr>
        <p:spPr>
          <a:xfrm>
            <a:off x="588125" y="1943775"/>
            <a:ext cx="11293800" cy="3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Основные научные направления кафедры:</a:t>
            </a:r>
            <a:endParaRPr sz="1800" b="1" dirty="0">
              <a:solidFill>
                <a:srgbClr val="1821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</a:rPr>
              <a:t>•</a:t>
            </a:r>
            <a:r>
              <a:rPr lang="ru-RU" sz="1800" dirty="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Исследования биологического действия тяжелых заряженных частиц различных энергий.</a:t>
            </a:r>
            <a:endParaRPr sz="1800" dirty="0">
              <a:solidFill>
                <a:srgbClr val="1821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</a:rPr>
              <a:t>•</a:t>
            </a:r>
            <a:r>
              <a:rPr lang="ru-RU" sz="1800" dirty="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Расчеты защит ядерно-физических установок и прогнозирование радиационных полей в окружающей их среде.</a:t>
            </a:r>
            <a:endParaRPr sz="1800" dirty="0">
              <a:solidFill>
                <a:srgbClr val="1821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</a:rPr>
              <a:t>•</a:t>
            </a:r>
            <a:r>
              <a:rPr lang="ru-RU" sz="1800" dirty="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Исследование космического вещества на Земле и в ближайшем космосе.</a:t>
            </a:r>
            <a:endParaRPr sz="1800" dirty="0">
              <a:solidFill>
                <a:srgbClr val="1821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Выпускники кафедры регулярно выступают на российских и международных молодежных научных конференциях и школах, публикуются в рецензируемых российских и международных журналах и периодических изданиях, становятся победителями конкурсов на соискание молодежных грантов, становятся соавторами работ, имеющих важное прикладное значение в современной радиобиологии. Выпускники могут найти применение своим знаниям в научно-исследовательских институтах, прежде всего, в ОИЯИ, а также на предприятиях ОЭЗ.  Выпускники смогут продолжить дальнейшее обучение в магистратуре, а затем в аспирантуре.</a:t>
            </a:r>
            <a:endParaRPr sz="1600" dirty="0">
              <a:solidFill>
                <a:srgbClr val="1821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g223987713e7_0_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0" y="0"/>
            <a:ext cx="12191041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g223987713e7_0_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5" y="618025"/>
            <a:ext cx="10244248" cy="552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223987713e7_0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97825" y="2447700"/>
            <a:ext cx="2860825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223987713e7_0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775" y="3257975"/>
            <a:ext cx="2860825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g223987713e7_0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87750" y="1596225"/>
            <a:ext cx="2860825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g223987713e7_0_24"/>
          <p:cNvSpPr txBox="1"/>
          <p:nvPr/>
        </p:nvSpPr>
        <p:spPr>
          <a:xfrm>
            <a:off x="351775" y="3257975"/>
            <a:ext cx="30000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«Ядерно-физические технологии в биологии и медицине»</a:t>
            </a:r>
            <a:endParaRPr sz="1900">
              <a:solidFill>
                <a:srgbClr val="333F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g223987713e7_0_24"/>
          <p:cNvSpPr txBox="1"/>
          <p:nvPr/>
        </p:nvSpPr>
        <p:spPr>
          <a:xfrm>
            <a:off x="239225" y="1196175"/>
            <a:ext cx="45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g223987713e7_0_24"/>
          <p:cNvSpPr txBox="1"/>
          <p:nvPr/>
        </p:nvSpPr>
        <p:spPr>
          <a:xfrm>
            <a:off x="3800175" y="2392300"/>
            <a:ext cx="3000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Физика</a:t>
            </a:r>
            <a:endParaRPr sz="2000">
              <a:solidFill>
                <a:srgbClr val="333F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«Медицинская радиобиология»</a:t>
            </a:r>
            <a:endParaRPr sz="2000">
              <a:solidFill>
                <a:srgbClr val="333F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g223987713e7_0_24"/>
          <p:cNvSpPr txBox="1"/>
          <p:nvPr/>
        </p:nvSpPr>
        <p:spPr>
          <a:xfrm>
            <a:off x="7387750" y="15450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ru-RU" sz="2000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Радиобиология</a:t>
            </a:r>
            <a:r>
              <a:rPr lang="ru-RU" sz="2400">
                <a:solidFill>
                  <a:srgbClr val="333F50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sz="2400">
              <a:solidFill>
                <a:srgbClr val="333F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g223987713e7_0_24"/>
          <p:cNvSpPr txBox="1"/>
          <p:nvPr/>
        </p:nvSpPr>
        <p:spPr>
          <a:xfrm>
            <a:off x="351775" y="4484400"/>
            <a:ext cx="5489400" cy="20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Основные партнеры:</a:t>
            </a:r>
            <a:endParaRPr sz="1800" b="1">
              <a:solidFill>
                <a:srgbClr val="1821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1800"/>
              <a:buFont typeface="Calibri"/>
              <a:buChar char="●"/>
            </a:pPr>
            <a:r>
              <a:rPr lang="ru-RU" sz="18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Объединенный институт ядерных исследований;</a:t>
            </a:r>
            <a:endParaRPr sz="1800">
              <a:solidFill>
                <a:srgbClr val="1821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1800"/>
              <a:buFont typeface="Calibri"/>
              <a:buChar char="●"/>
            </a:pPr>
            <a:r>
              <a:rPr lang="ru-RU" sz="18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Институт медико-биологических проблем РАН ;</a:t>
            </a:r>
            <a:endParaRPr sz="1800">
              <a:solidFill>
                <a:srgbClr val="1821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1800"/>
              <a:buFont typeface="Calibri"/>
              <a:buChar char="●"/>
            </a:pPr>
            <a:r>
              <a:rPr lang="ru-RU" sz="18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Федеральный медицинский биофизический центр имени А.И. Бурназяна;</a:t>
            </a:r>
            <a:endParaRPr sz="1800">
              <a:solidFill>
                <a:srgbClr val="1821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1800"/>
              <a:buFont typeface="Calibri"/>
              <a:buChar char="●"/>
            </a:pPr>
            <a:r>
              <a:rPr lang="ru-RU" sz="18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ОЭЗ «Дубна»</a:t>
            </a:r>
            <a:endParaRPr sz="1800">
              <a:solidFill>
                <a:srgbClr val="1821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g223987713e7_0_24"/>
          <p:cNvSpPr txBox="1"/>
          <p:nvPr/>
        </p:nvSpPr>
        <p:spPr>
          <a:xfrm>
            <a:off x="5841175" y="4484400"/>
            <a:ext cx="6399600" cy="2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Кем работать:</a:t>
            </a:r>
            <a:endParaRPr sz="1800" b="1">
              <a:solidFill>
                <a:srgbClr val="1821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1800"/>
              <a:buFont typeface="Calibri"/>
              <a:buChar char="●"/>
            </a:pPr>
            <a:r>
              <a:rPr lang="ru-RU" sz="18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научным сотрудником</a:t>
            </a:r>
            <a:endParaRPr sz="1800">
              <a:solidFill>
                <a:srgbClr val="1821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1800"/>
              <a:buFont typeface="Calibri"/>
              <a:buChar char="●"/>
            </a:pPr>
            <a:r>
              <a:rPr lang="ru-RU" sz="18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Инженер, инженер-физик, инженер-лаборант;</a:t>
            </a:r>
            <a:endParaRPr sz="1800">
              <a:solidFill>
                <a:srgbClr val="1821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1800"/>
              <a:buFont typeface="Calibri"/>
              <a:buChar char="●"/>
            </a:pPr>
            <a:r>
              <a:rPr lang="ru-RU" sz="18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специалист-исследователь по экологической и радиационной безопасности, инженер по </a:t>
            </a:r>
            <a:endParaRPr sz="1800">
              <a:solidFill>
                <a:srgbClr val="1821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охране окружающей среды или охране труда;</a:t>
            </a:r>
            <a:endParaRPr sz="1800">
              <a:solidFill>
                <a:srgbClr val="1821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214B"/>
              </a:buClr>
              <a:buSzPts val="1800"/>
              <a:buFont typeface="Calibri"/>
              <a:buChar char="●"/>
            </a:pPr>
            <a:r>
              <a:rPr lang="ru-RU" sz="1800">
                <a:solidFill>
                  <a:srgbClr val="18214B"/>
                </a:solidFill>
                <a:latin typeface="Calibri"/>
                <a:ea typeface="Calibri"/>
                <a:cs typeface="Calibri"/>
                <a:sym typeface="Calibri"/>
              </a:rPr>
              <a:t>эколог</a:t>
            </a:r>
            <a:endParaRPr sz="1800">
              <a:solidFill>
                <a:srgbClr val="1821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23987713e7_0_71"/>
          <p:cNvSpPr txBox="1"/>
          <p:nvPr/>
        </p:nvSpPr>
        <p:spPr>
          <a:xfrm>
            <a:off x="588125" y="1943775"/>
            <a:ext cx="11293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08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1821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g223987713e7_0_71"/>
          <p:cNvSpPr txBox="1"/>
          <p:nvPr/>
        </p:nvSpPr>
        <p:spPr>
          <a:xfrm>
            <a:off x="1236050" y="2105950"/>
            <a:ext cx="103068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Контакты: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Заведующий кафедрой – Красавин Евгений Александрович</a:t>
            </a:r>
            <a:r>
              <a:rPr lang="ru-RU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000">
                <a:solidFill>
                  <a:schemeClr val="dk1"/>
                </a:solidFill>
              </a:rPr>
              <a:t>профессор, доктор биологических наук, член-корреспондент РАН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Администратор программы   </a:t>
            </a:r>
            <a:r>
              <a:rPr lang="ru-RU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Буденная Наталья Николаевна</a:t>
            </a:r>
            <a:endParaRPr sz="2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E-mail: nbud@uni-dubna.ru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Телефон: </a:t>
            </a:r>
            <a:r>
              <a:rPr lang="ru-RU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+7(49621) 6-60-81, +7 903 260 63 85</a:t>
            </a:r>
            <a:endParaRPr sz="2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Сайт:  	</a:t>
            </a:r>
            <a:r>
              <a:rPr lang="ru-RU" sz="2400" b="1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http:// uni-dubna.ru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5"/>
          <p:cNvSpPr txBox="1"/>
          <p:nvPr/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Экология</a:t>
            </a:r>
            <a:b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(кафедра экологии и наук о Земле)</a:t>
            </a:r>
            <a:endParaRPr sz="1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15"/>
          <p:cNvSpPr txBox="1"/>
          <p:nvPr/>
        </p:nvSpPr>
        <p:spPr>
          <a:xfrm>
            <a:off x="640080" y="2203920"/>
            <a:ext cx="4542840" cy="381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05.03.06 Экология и природопользование (бакалавриат, 4 года) </a:t>
            </a:r>
            <a:endParaRPr sz="1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1800" b="0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ПРОФИЛИ</a:t>
            </a:r>
            <a:r>
              <a:rPr lang="ru-RU" sz="1800" b="1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  Геоэкология</a:t>
            </a:r>
            <a:endParaRPr sz="1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	     Экология</a:t>
            </a:r>
            <a:endParaRPr sz="1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1800" b="1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b="1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ФОРМА ОБУЧЕНИЯ: очная</a:t>
            </a:r>
            <a:endParaRPr sz="1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1800" b="1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ВСТУПИТЕЛЬНЫЕ ЭКЗАМЕНЫ: </a:t>
            </a:r>
            <a:r>
              <a:rPr lang="ru-RU" sz="1800" b="1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география, математика профильная/биология, русский язык</a:t>
            </a:r>
            <a:endParaRPr sz="1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4" name="Google Shape;48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0080" y="3007440"/>
            <a:ext cx="2126160" cy="112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53200" y="1177560"/>
            <a:ext cx="1587600" cy="16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15" descr=" Министерство экологии и природопользования Московской области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56600" y="987480"/>
            <a:ext cx="979200" cy="132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15"/>
          <p:cNvPicPr preferRelativeResize="0"/>
          <p:nvPr/>
        </p:nvPicPr>
        <p:blipFill rotWithShape="1">
          <a:blip r:embed="rId6">
            <a:alphaModFix/>
          </a:blip>
          <a:srcRect r="55212"/>
          <a:stretch/>
        </p:blipFill>
        <p:spPr>
          <a:xfrm>
            <a:off x="7197480" y="1580400"/>
            <a:ext cx="196848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5"/>
          <p:cNvPicPr preferRelativeResize="0"/>
          <p:nvPr/>
        </p:nvPicPr>
        <p:blipFill rotWithShape="1">
          <a:blip r:embed="rId7">
            <a:alphaModFix/>
          </a:blip>
          <a:srcRect l="16372" t="21968" r="7532" b="11711"/>
          <a:stretch/>
        </p:blipFill>
        <p:spPr>
          <a:xfrm>
            <a:off x="7795080" y="2898720"/>
            <a:ext cx="1389600" cy="12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5"/>
          <p:cNvPicPr preferRelativeResize="0"/>
          <p:nvPr/>
        </p:nvPicPr>
        <p:blipFill rotWithShape="1">
          <a:blip r:embed="rId8">
            <a:alphaModFix/>
          </a:blip>
          <a:srcRect b="29988"/>
          <a:stretch/>
        </p:blipFill>
        <p:spPr>
          <a:xfrm>
            <a:off x="9726120" y="2812320"/>
            <a:ext cx="1195200" cy="128772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15"/>
          <p:cNvSpPr/>
          <p:nvPr/>
        </p:nvSpPr>
        <p:spPr>
          <a:xfrm>
            <a:off x="6954840" y="2393280"/>
            <a:ext cx="246852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ООО «АВ Инжиниринг»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15"/>
          <p:cNvSpPr/>
          <p:nvPr/>
        </p:nvSpPr>
        <p:spPr>
          <a:xfrm>
            <a:off x="8521200" y="4168440"/>
            <a:ext cx="3070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ФГБУ «Канал имени Москвы»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2" name="Google Shape;492;p15"/>
          <p:cNvPicPr preferRelativeResize="0"/>
          <p:nvPr/>
        </p:nvPicPr>
        <p:blipFill rotWithShape="1">
          <a:blip r:embed="rId9">
            <a:alphaModFix/>
          </a:blip>
          <a:srcRect r="69596"/>
          <a:stretch/>
        </p:blipFill>
        <p:spPr>
          <a:xfrm>
            <a:off x="5581800" y="4253040"/>
            <a:ext cx="1130400" cy="148716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15"/>
          <p:cNvSpPr/>
          <p:nvPr/>
        </p:nvSpPr>
        <p:spPr>
          <a:xfrm>
            <a:off x="5145120" y="5736600"/>
            <a:ext cx="21866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ООО «НТЦ «Анклав»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4" name="Google Shape;494;p15" descr="Фонд имени В.И. Вернадского вновь объединил общественность в год 155-го юбилея академика В.И. Вернадского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79000" y="4692240"/>
            <a:ext cx="1246680" cy="122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15"/>
          <p:cNvPicPr preferRelativeResize="0"/>
          <p:nvPr/>
        </p:nvPicPr>
        <p:blipFill rotWithShape="1">
          <a:blip r:embed="rId11">
            <a:alphaModFix/>
          </a:blip>
          <a:srcRect l="63130" t="21246" r="13772" b="49081"/>
          <a:stretch/>
        </p:blipFill>
        <p:spPr>
          <a:xfrm>
            <a:off x="9061200" y="4635720"/>
            <a:ext cx="1784520" cy="128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5" descr="D:\trabajo\univer\logo\ready\fein_new.png"/>
          <p:cNvPicPr preferRelativeResize="0"/>
          <p:nvPr/>
        </p:nvPicPr>
        <p:blipFill rotWithShape="1">
          <a:blip r:embed="rId12">
            <a:alphaModFix/>
          </a:blip>
          <a:srcRect l="9868" t="17802" r="13157" b="16433"/>
          <a:stretch/>
        </p:blipFill>
        <p:spPr>
          <a:xfrm>
            <a:off x="4253400" y="180000"/>
            <a:ext cx="2562840" cy="775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/>
          <p:nvPr/>
        </p:nvSpPr>
        <p:spPr>
          <a:xfrm>
            <a:off x="1537920" y="2881800"/>
            <a:ext cx="9815760" cy="3294720"/>
          </a:xfrm>
          <a:prstGeom prst="rect">
            <a:avLst/>
          </a:prstGeom>
          <a:noFill/>
          <a:ln>
            <a:noFill/>
          </a:ln>
          <a:effectLst>
            <a:outerShdw dist="12600" dir="540000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24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0" strike="noStrik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КОНТАКТЫ ФАКУЛЬТЕТА:</a:t>
            </a:r>
            <a:endParaRPr sz="2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240" algn="ctr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2800" b="0" strike="noStrik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 fein.uni-dubna.ru </a:t>
            </a:r>
            <a:endParaRPr sz="2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240" algn="ctr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2800" b="0" strike="noStrik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fein@uni-dubna.ru </a:t>
            </a:r>
            <a:endParaRPr sz="2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240" algn="ctr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2800" b="0" strike="noStrik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vk.com/dubna_fein </a:t>
            </a:r>
            <a:endParaRPr sz="2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240" algn="ctr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ru-RU" sz="2800" b="0" strike="noStrik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8 (496) 216-60-95</a:t>
            </a:r>
            <a:endParaRPr sz="2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sz="28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16"/>
          <p:cNvSpPr txBox="1"/>
          <p:nvPr/>
        </p:nvSpPr>
        <p:spPr>
          <a:xfrm>
            <a:off x="1762200" y="1606680"/>
            <a:ext cx="959148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strike="noStrike">
                <a:solidFill>
                  <a:srgbClr val="D6DCE5"/>
                </a:solidFill>
                <a:latin typeface="Calibri"/>
                <a:ea typeface="Calibri"/>
                <a:cs typeface="Calibri"/>
                <a:sym typeface="Calibri"/>
              </a:rPr>
              <a:t>Спасибо за внимание!</a:t>
            </a:r>
            <a:endParaRPr sz="5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3" name="Google Shape;503;p16" descr="D:\trabajo\univer\logo\ready\fein_new.png"/>
          <p:cNvPicPr preferRelativeResize="0"/>
          <p:nvPr/>
        </p:nvPicPr>
        <p:blipFill rotWithShape="1">
          <a:blip r:embed="rId3">
            <a:alphaModFix/>
          </a:blip>
          <a:srcRect l="9868" t="17802" r="13157" b="16433"/>
          <a:stretch/>
        </p:blipFill>
        <p:spPr>
          <a:xfrm>
            <a:off x="4253400" y="180000"/>
            <a:ext cx="2562840" cy="775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"/>
          <p:cNvSpPr txBox="1"/>
          <p:nvPr/>
        </p:nvSpPr>
        <p:spPr>
          <a:xfrm>
            <a:off x="2625300" y="1342447"/>
            <a:ext cx="4851763" cy="78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Геофизика</a:t>
            </a:r>
            <a:br>
              <a:rPr lang="ru-RU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(кафедра общей и прикладной геофизики)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3" descr="D:\trabajo\univer\logo\ready\fein_new.png"/>
          <p:cNvPicPr preferRelativeResize="0"/>
          <p:nvPr/>
        </p:nvPicPr>
        <p:blipFill rotWithShape="1">
          <a:blip r:embed="rId3">
            <a:alphaModFix/>
          </a:blip>
          <a:srcRect l="9868" t="17802" r="13157" b="16433"/>
          <a:stretch/>
        </p:blipFill>
        <p:spPr>
          <a:xfrm>
            <a:off x="5393943" y="567007"/>
            <a:ext cx="2562840" cy="7754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829789" y="2425423"/>
            <a:ext cx="2960250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Заведующий кафедрой</a:t>
            </a:r>
          </a:p>
          <a:p>
            <a:pPr>
              <a:spcAft>
                <a:spcPts val="600"/>
              </a:spcAft>
            </a:pPr>
            <a:r>
              <a:rPr lang="ru-RU" sz="1600" b="1" cap="all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Кузнецов </a:t>
            </a:r>
          </a:p>
          <a:p>
            <a:pPr>
              <a:spcAft>
                <a:spcPts val="600"/>
              </a:spcAft>
            </a:pPr>
            <a:r>
              <a:rPr lang="ru-RU" sz="1600" b="1" cap="all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Олег Леонидович</a:t>
            </a:r>
          </a:p>
          <a:p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профессор, </a:t>
            </a:r>
          </a:p>
          <a:p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доктор технических наук.</a:t>
            </a:r>
          </a:p>
          <a:p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Заслуженный деятель науки и техники РФ, </a:t>
            </a:r>
          </a:p>
          <a:p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Лауреат Государственной Премии СССР и Премии Правительства РФ.</a:t>
            </a:r>
          </a:p>
          <a:p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Президент Российской академии естественных наук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83630" y="2280768"/>
            <a:ext cx="5064147" cy="3628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1800" b="1" cap="all" dirty="0">
                <a:solidFill>
                  <a:srgbClr val="CC6600"/>
                </a:solidFill>
                <a:latin typeface="Calibri"/>
                <a:ea typeface="Calibri"/>
                <a:cs typeface="Calibri"/>
                <a:sym typeface="Calibri"/>
              </a:rPr>
              <a:t>Специалитет: </a:t>
            </a:r>
          </a:p>
          <a:p>
            <a:pPr lvl="0">
              <a:spcBef>
                <a:spcPts val="600"/>
              </a:spcBef>
            </a:pPr>
            <a:r>
              <a:rPr lang="ru-RU" sz="1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Технология геологической разведки </a:t>
            </a:r>
          </a:p>
          <a:p>
            <a:pPr lvl="0">
              <a:spcBef>
                <a:spcPts val="600"/>
              </a:spcBef>
            </a:pPr>
            <a:r>
              <a:rPr lang="ru-RU" sz="1800" b="1" cap="all" dirty="0">
                <a:solidFill>
                  <a:srgbClr val="CC6600"/>
                </a:solidFill>
                <a:latin typeface="Calibri"/>
                <a:ea typeface="Calibri"/>
                <a:cs typeface="Calibri"/>
                <a:sym typeface="Calibri"/>
              </a:rPr>
              <a:t>Специализация: </a:t>
            </a:r>
          </a:p>
          <a:p>
            <a:pPr lvl="0">
              <a:spcBef>
                <a:spcPts val="600"/>
              </a:spcBef>
            </a:pPr>
            <a:r>
              <a:rPr lang="ru-RU" sz="1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Геофизические методы поиска и разведки месторождений полезных ископаемых </a:t>
            </a:r>
            <a:endParaRPr lang="ru-RU" sz="16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600"/>
              </a:spcBef>
            </a:pPr>
            <a:r>
              <a:rPr lang="ru-RU" sz="1800" b="1" dirty="0">
                <a:solidFill>
                  <a:srgbClr val="CC6600"/>
                </a:solidFill>
                <a:latin typeface="Calibri"/>
                <a:ea typeface="Calibri"/>
                <a:cs typeface="Calibri"/>
                <a:sym typeface="Calibri"/>
              </a:rPr>
              <a:t>ФОРМЫ ОБУЧЕНИЯ: </a:t>
            </a:r>
          </a:p>
          <a:p>
            <a:pPr lvl="0">
              <a:lnSpc>
                <a:spcPct val="110000"/>
              </a:lnSpc>
            </a:pPr>
            <a:r>
              <a:rPr lang="ru-RU" sz="1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очная - 5 лет</a:t>
            </a:r>
          </a:p>
          <a:p>
            <a:pPr lvl="0">
              <a:lnSpc>
                <a:spcPct val="110000"/>
              </a:lnSpc>
            </a:pPr>
            <a:r>
              <a:rPr lang="ru-RU" sz="1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очно-заочная – 6 лет</a:t>
            </a:r>
          </a:p>
          <a:p>
            <a:pPr lvl="0">
              <a:lnSpc>
                <a:spcPct val="110000"/>
              </a:lnSpc>
            </a:pPr>
            <a:r>
              <a:rPr lang="ru-RU" sz="1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заочная – 6 лет.</a:t>
            </a:r>
          </a:p>
          <a:p>
            <a:pPr>
              <a:spcBef>
                <a:spcPts val="600"/>
              </a:spcBef>
            </a:pPr>
            <a:r>
              <a:rPr lang="ru-RU" sz="1800" b="1" dirty="0">
                <a:solidFill>
                  <a:srgbClr val="CC6600"/>
                </a:solidFill>
                <a:latin typeface="Calibri"/>
                <a:ea typeface="Calibri"/>
                <a:cs typeface="Calibri"/>
                <a:sym typeface="Calibri"/>
              </a:rPr>
              <a:t>ВСТУПИТЕЛЬНЫЕ ЭКЗАМЕНЫ: </a:t>
            </a:r>
          </a:p>
          <a:p>
            <a:r>
              <a:rPr lang="ru-RU" sz="1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математика профильная, русский язык,</a:t>
            </a:r>
            <a:endParaRPr lang="ru-RU" sz="1600" dirty="0"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ru-RU" sz="1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физика/информатика и ИКТ/химия.</a:t>
            </a:r>
            <a:endParaRPr lang="ru-RU" sz="1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70703" y="2531683"/>
            <a:ext cx="2446226" cy="3308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9364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" descr="D:\trabajo\univer\logo\ready\fein_new.png"/>
          <p:cNvPicPr preferRelativeResize="0"/>
          <p:nvPr/>
        </p:nvPicPr>
        <p:blipFill rotWithShape="1">
          <a:blip r:embed="rId3">
            <a:alphaModFix/>
          </a:blip>
          <a:srcRect l="9868" t="17802" r="13157" b="16433"/>
          <a:stretch/>
        </p:blipFill>
        <p:spPr>
          <a:xfrm>
            <a:off x="5197297" y="507859"/>
            <a:ext cx="2562840" cy="77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002" y="2563778"/>
            <a:ext cx="4596580" cy="249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816240" y="3178043"/>
            <a:ext cx="4792277" cy="1270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докторов наук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кандидатов наук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старших преподавателей</a:t>
            </a:r>
            <a:endParaRPr lang="ru-RU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47002" y="2036323"/>
            <a:ext cx="817563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cap="all" dirty="0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Преподавательский состав кафедры общей и прикладной геофизики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" descr="D:\trabajo\univer\logo\ready\fein_new.png"/>
          <p:cNvPicPr preferRelativeResize="0"/>
          <p:nvPr/>
        </p:nvPicPr>
        <p:blipFill rotWithShape="1">
          <a:blip r:embed="rId3">
            <a:alphaModFix/>
          </a:blip>
          <a:srcRect l="9868" t="17802" r="13157" b="16433"/>
          <a:stretch/>
        </p:blipFill>
        <p:spPr>
          <a:xfrm>
            <a:off x="5197297" y="507859"/>
            <a:ext cx="2562840" cy="775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146408" y="1977329"/>
            <a:ext cx="8794395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cap="all" dirty="0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Научные направления кафедры общей и прикладной геофизики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46408" y="2758333"/>
            <a:ext cx="96454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800" b="1" dirty="0">
                <a:solidFill>
                  <a:srgbClr val="0060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Научная школа нефтегазовой и инженерной геофизики профессора Кузнецова О.Л.</a:t>
            </a:r>
          </a:p>
          <a:p>
            <a:pPr fontAlgn="base"/>
            <a:endParaRPr lang="ru-RU" sz="1800" b="1" dirty="0">
              <a:solidFill>
                <a:srgbClr val="0048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Разработка и совершенствование методов и технологий общей, разведочной, промысловой и инженерной геофизики для поисков, разведки и разработки месторождений полезных ископаемых, решения задач строительства инженерных сооружений и геоэкологии.</a:t>
            </a:r>
          </a:p>
          <a:p>
            <a:pPr fontAlgn="base"/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Разработка и внедрение в процесс подготовки инженерно-технических и научно-педагогических кадров высшей квалификации образовательных программ, основанных на авторских курсах и оригинальных методиках преподавания </a:t>
            </a:r>
            <a:r>
              <a:rPr lang="ru-RU" sz="1800">
                <a:latin typeface="Calibri" panose="020F0502020204030204" pitchFamily="34" charset="0"/>
                <a:cs typeface="Calibri" panose="020F0502020204030204" pitchFamily="34" charset="0"/>
              </a:rPr>
              <a:t>инженерных дисциплин.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745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" descr="D:\trabajo\univer\logo\ready\fein_new.png"/>
          <p:cNvPicPr preferRelativeResize="0"/>
          <p:nvPr/>
        </p:nvPicPr>
        <p:blipFill rotWithShape="1">
          <a:blip r:embed="rId3">
            <a:alphaModFix/>
          </a:blip>
          <a:srcRect l="9868" t="17802" r="13157" b="16433"/>
          <a:stretch/>
        </p:blipFill>
        <p:spPr>
          <a:xfrm>
            <a:off x="5020316" y="494632"/>
            <a:ext cx="2562840" cy="775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168961" y="1568091"/>
            <a:ext cx="7332457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cap="all" dirty="0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партнеры кафедры общей и прикладной геофизики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744704"/>
              </p:ext>
            </p:extLst>
          </p:nvPr>
        </p:nvGraphicFramePr>
        <p:xfrm>
          <a:off x="503033" y="2089593"/>
          <a:ext cx="11217019" cy="3782841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1217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cap="all" baseline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cap="all" baseline="0" dirty="0">
                          <a:solidFill>
                            <a:srgbClr val="002060"/>
                          </a:solidFill>
                          <a:effectLst/>
                        </a:rPr>
                        <a:t>Научно-исследовательские институты и университеты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cap="all" baseline="0" dirty="0">
                        <a:solidFill>
                          <a:srgbClr val="CC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2" marR="6815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Объединенный институт ядерных исследований (ОИЯИ)</a:t>
                      </a:r>
                      <a:endParaRPr lang="ru-RU" sz="18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152" marR="6815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3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АО "Научно-исследовательский институт "Атолл"</a:t>
                      </a:r>
                      <a:endParaRPr lang="ru-RU" sz="18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152" marR="6815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ФГБУ "Всероссийский научно-исследовательский геологический нефтяной институт". (ВНИГНИ)</a:t>
                      </a:r>
                      <a:endParaRPr lang="ru-RU" sz="18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152" marR="68152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ФГБУ "Всероссийский научно-исследовательский институт минерального сырья имени Н.М. Федоровского" (ВИМС)</a:t>
                      </a:r>
                      <a:endParaRPr lang="ru-RU" sz="18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152" marR="68152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Московский государственный университет им. М.В. Ломоносова (МГУ)</a:t>
                      </a:r>
                      <a:endParaRPr lang="ru-RU" sz="18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152" marR="68152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Университет науки и технологий МИСИС</a:t>
                      </a:r>
                      <a:endParaRPr lang="ru-RU" sz="18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152" marR="68152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Российский государственный университет нефти и газа имени И.М. Губкина</a:t>
                      </a:r>
                      <a:endParaRPr lang="ru-RU" sz="18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152" marR="68152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9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Московский геологоразведочный университет имени Серго Орджоникидзе (МРГИ)</a:t>
                      </a:r>
                      <a:endParaRPr lang="ru-RU" sz="18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152" marR="68152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189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" descr="D:\trabajo\univer\logo\ready\fein_new.png"/>
          <p:cNvPicPr preferRelativeResize="0"/>
          <p:nvPr/>
        </p:nvPicPr>
        <p:blipFill rotWithShape="1">
          <a:blip r:embed="rId3">
            <a:alphaModFix/>
          </a:blip>
          <a:srcRect l="9868" t="17802" r="13157" b="16433"/>
          <a:stretch/>
        </p:blipFill>
        <p:spPr>
          <a:xfrm>
            <a:off x="5285787" y="445471"/>
            <a:ext cx="2562840" cy="775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129632" y="1686078"/>
            <a:ext cx="7332457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cap="all" dirty="0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партнеры кафедры общей и прикладной геофизики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956752"/>
              </p:ext>
            </p:extLst>
          </p:nvPr>
        </p:nvGraphicFramePr>
        <p:xfrm>
          <a:off x="552194" y="2150155"/>
          <a:ext cx="11217019" cy="3703119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1217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08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cap="all" baseline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cap="all" baseline="0" dirty="0">
                          <a:solidFill>
                            <a:srgbClr val="002060"/>
                          </a:solidFill>
                          <a:effectLst/>
                        </a:rPr>
                        <a:t>Производственные организации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cap="all" baseline="0" dirty="0">
                        <a:solidFill>
                          <a:srgbClr val="CC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2" marR="6815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109">
                <a:tc>
                  <a:txBody>
                    <a:bodyPr/>
                    <a:lstStyle/>
                    <a:p>
                      <a:r>
                        <a:rPr lang="ru-RU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АО «</a:t>
                      </a:r>
                      <a:r>
                        <a:rPr lang="ru-RU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Росгеология</a:t>
                      </a:r>
                      <a:r>
                        <a:rPr lang="ru-RU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» - крупнейший геологический холдинг</a:t>
                      </a:r>
                    </a:p>
                  </a:txBody>
                  <a:tcPr marL="68152" marR="6815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4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«</a:t>
                      </a:r>
                      <a:r>
                        <a:rPr lang="ru-RU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Нефтегазгеофизика</a:t>
                      </a:r>
                      <a:r>
                        <a:rPr lang="ru-RU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», «</a:t>
                      </a: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ГЕРС Технолоджи», «Помор-ГЕРС», «</a:t>
                      </a:r>
                      <a:r>
                        <a:rPr lang="ru-RU" sz="18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Центргазгеофизика</a:t>
                      </a: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», «ГЕРС Инжиниринг», </a:t>
                      </a:r>
                      <a:endParaRPr lang="ru-RU" sz="18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2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«Северо-Запад», «</a:t>
                      </a:r>
                      <a:r>
                        <a:rPr lang="ru-RU" sz="18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Пантерра</a:t>
                      </a: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– групп», «ТЭК-ДИАГНОСТИКА», НТЦ «Анклав»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4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1" i="0" u="none" strike="noStrike" cap="all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Федеральные агентства и общественные научные организации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8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Федеральное агентство по недропользованию (</a:t>
                      </a:r>
                      <a:r>
                        <a:rPr lang="ru-RU" sz="1800" b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Роснедра</a:t>
                      </a:r>
                      <a:r>
                        <a:rPr lang="ru-RU" sz="1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ru-RU" sz="1800" b="0" i="0" u="none" strike="noStrike" cap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8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Российская академия естественных наук (РАЕН)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8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Российское геологическое</a:t>
                      </a:r>
                      <a:r>
                        <a:rPr lang="ru-RU" sz="1800" b="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общество (РОСГЕО)</a:t>
                      </a:r>
                      <a:endParaRPr lang="ru-RU" sz="1800" b="0" i="0" u="none" strike="noStrike" cap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41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Ассоциация научно-технического и делового сотрудничества по геофизическим исследованиям и работам в скважинах</a:t>
                      </a:r>
                      <a:endParaRPr lang="ru-RU" sz="18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152" marR="68152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9129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" descr="D:\trabajo\univer\logo\ready\fein_new.png"/>
          <p:cNvPicPr preferRelativeResize="0"/>
          <p:nvPr/>
        </p:nvPicPr>
        <p:blipFill rotWithShape="1">
          <a:blip r:embed="rId3">
            <a:alphaModFix/>
          </a:blip>
          <a:srcRect l="9868" t="17802" r="13157" b="16433"/>
          <a:stretch/>
        </p:blipFill>
        <p:spPr>
          <a:xfrm>
            <a:off x="5462767" y="484800"/>
            <a:ext cx="2562840" cy="77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826" y="2305045"/>
            <a:ext cx="5326654" cy="3551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292942" y="1679979"/>
            <a:ext cx="921919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cap="all" dirty="0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Практическая подготовка студентов кафедры общей и прикладной геофизики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6581" y="2300748"/>
            <a:ext cx="52012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Прохождение практики — обязательная часть получения высшего образования. При обучении по специальности </a:t>
            </a:r>
            <a:r>
              <a:rPr lang="ru-RU" sz="1600" b="1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21.05.03 «Технология геологической разведки»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практика бывает 2-х видов: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учебная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(геодезическая, геологическая, геофизическая), проходя которую студенты младших курсов знакомятся с будущей специальностью, приобретают необходимые навыки;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производственная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(производственно-технологическая, преддипломная, научно-исследовательская работа), которая дает возможность погрузиться в профессию и научную деятельность.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2078354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" descr="D:\trabajo\univer\logo\ready\fein_new.png"/>
          <p:cNvPicPr preferRelativeResize="0"/>
          <p:nvPr/>
        </p:nvPicPr>
        <p:blipFill rotWithShape="1">
          <a:blip r:embed="rId3">
            <a:alphaModFix/>
          </a:blip>
          <a:srcRect l="9868" t="17802" r="13157" b="16433"/>
          <a:stretch/>
        </p:blipFill>
        <p:spPr>
          <a:xfrm>
            <a:off x="4253400" y="180000"/>
            <a:ext cx="2562840" cy="77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t="3600" b="-3600"/>
          <a:stretch/>
        </p:blipFill>
        <p:spPr>
          <a:xfrm>
            <a:off x="1973851" y="1098889"/>
            <a:ext cx="10008117" cy="527241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852" y="180000"/>
            <a:ext cx="10008116" cy="9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05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1799</Words>
  <Application>Microsoft Office PowerPoint</Application>
  <PresentationFormat>Широкоэкранный</PresentationFormat>
  <Paragraphs>252</Paragraphs>
  <Slides>28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28</vt:i4>
      </vt:variant>
    </vt:vector>
  </HeadingPairs>
  <TitlesOfParts>
    <vt:vector size="39" baseType="lpstr">
      <vt:lpstr>Calibri</vt:lpstr>
      <vt:lpstr>Noto Sans Symbols</vt:lpstr>
      <vt:lpstr>Libre Franklin Medium</vt:lpstr>
      <vt:lpstr>Tahoma</vt:lpstr>
      <vt:lpstr>Arial</vt:lpstr>
      <vt:lpstr>Times New Roman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Научные направления кафедры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Мой Номер</cp:lastModifiedBy>
  <cp:revision>22</cp:revision>
  <dcterms:created xsi:type="dcterms:W3CDTF">2021-04-12T14:02:59Z</dcterms:created>
  <dcterms:modified xsi:type="dcterms:W3CDTF">2023-03-30T12:34:53Z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8</vt:i4>
  </property>
</Properties>
</file>