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25" r:id="rId1"/>
  </p:sldMasterIdLst>
  <p:sldIdLst>
    <p:sldId id="256" r:id="rId2"/>
    <p:sldId id="310" r:id="rId3"/>
    <p:sldId id="257" r:id="rId4"/>
    <p:sldId id="258" r:id="rId5"/>
    <p:sldId id="293" r:id="rId6"/>
    <p:sldId id="311" r:id="rId7"/>
    <p:sldId id="312" r:id="rId8"/>
    <p:sldId id="313" r:id="rId9"/>
    <p:sldId id="327" r:id="rId10"/>
    <p:sldId id="289" r:id="rId11"/>
    <p:sldId id="304" r:id="rId12"/>
    <p:sldId id="314" r:id="rId13"/>
    <p:sldId id="260" r:id="rId14"/>
    <p:sldId id="316" r:id="rId15"/>
    <p:sldId id="315" r:id="rId16"/>
    <p:sldId id="317" r:id="rId17"/>
    <p:sldId id="318" r:id="rId18"/>
    <p:sldId id="319" r:id="rId19"/>
    <p:sldId id="321" r:id="rId20"/>
    <p:sldId id="322" r:id="rId21"/>
    <p:sldId id="323" r:id="rId22"/>
    <p:sldId id="297" r:id="rId23"/>
    <p:sldId id="295" r:id="rId24"/>
    <p:sldId id="298" r:id="rId25"/>
    <p:sldId id="325" r:id="rId26"/>
    <p:sldId id="326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10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B3C1-FCFA-0449-BC54-388DC88D485C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1BF2A7F-F543-1743-81F9-E28448CAF35E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0782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B3C1-FCFA-0449-BC54-388DC88D485C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2A7F-F543-1743-81F9-E28448CAF35E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616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B3C1-FCFA-0449-BC54-388DC88D485C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2A7F-F543-1743-81F9-E28448CAF35E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9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B3C1-FCFA-0449-BC54-388DC88D485C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2A7F-F543-1743-81F9-E28448CAF35E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115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B3C1-FCFA-0449-BC54-388DC88D485C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2A7F-F543-1743-81F9-E28448CAF35E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008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B3C1-FCFA-0449-BC54-388DC88D485C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2A7F-F543-1743-81F9-E28448CAF35E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37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B3C1-FCFA-0449-BC54-388DC88D485C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2A7F-F543-1743-81F9-E28448CAF35E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85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B3C1-FCFA-0449-BC54-388DC88D485C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2A7F-F543-1743-81F9-E28448CAF35E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7524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B3C1-FCFA-0449-BC54-388DC88D485C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2A7F-F543-1743-81F9-E28448CAF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703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B3C1-FCFA-0449-BC54-388DC88D485C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2A7F-F543-1743-81F9-E28448CAF35E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3849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6FAB3C1-FCFA-0449-BC54-388DC88D485C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2A7F-F543-1743-81F9-E28448CAF35E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413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AB3C1-FCFA-0449-BC54-388DC88D485C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1BF2A7F-F543-1743-81F9-E28448CAF35E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27" r:id="rId2"/>
    <p:sldLayoutId id="2147484028" r:id="rId3"/>
    <p:sldLayoutId id="2147484029" r:id="rId4"/>
    <p:sldLayoutId id="2147484030" r:id="rId5"/>
    <p:sldLayoutId id="2147484031" r:id="rId6"/>
    <p:sldLayoutId id="2147484032" r:id="rId7"/>
    <p:sldLayoutId id="2147484033" r:id="rId8"/>
    <p:sldLayoutId id="2147484034" r:id="rId9"/>
    <p:sldLayoutId id="2147484035" r:id="rId10"/>
    <p:sldLayoutId id="21474840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8E0FB5-11C8-2F54-86DC-0C43B3B2E6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91886"/>
            <a:ext cx="10066318" cy="3146879"/>
          </a:xfrm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</a:pPr>
            <a:br>
              <a:rPr lang="en-US" sz="4400" dirty="0"/>
            </a:br>
            <a:br>
              <a:rPr lang="en-US" sz="3100" b="1" dirty="0"/>
            </a:br>
            <a:r>
              <a:rPr lang="ru-RU" sz="3100" b="1" dirty="0"/>
              <a:t>теория сложных систем:</a:t>
            </a:r>
            <a:br>
              <a:rPr lang="ru-RU" sz="3100" b="1" dirty="0"/>
            </a:br>
            <a:r>
              <a:rPr lang="ru-RU" sz="3100" b="1" dirty="0" err="1"/>
              <a:t>ноосферный</a:t>
            </a:r>
            <a:r>
              <a:rPr lang="ru-RU" sz="3100" b="1" dirty="0"/>
              <a:t> контекст</a:t>
            </a:r>
            <a:br>
              <a:rPr lang="ru-RU" sz="3100" dirty="0"/>
            </a:br>
            <a:br>
              <a:rPr lang="ru-RU" sz="4400" b="1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KZ" sz="4900"/>
              <a:t> </a:t>
            </a:r>
            <a:endParaRPr lang="ru-RU" sz="6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C7E8BCF-726F-5A14-BE85-1868AE7BD6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33800"/>
            <a:ext cx="9662556" cy="13589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sz="2000" dirty="0">
                <a:solidFill>
                  <a:srgbClr val="FF0000"/>
                </a:solidFill>
              </a:rPr>
              <a:t>Обзорный доклад</a:t>
            </a:r>
          </a:p>
          <a:p>
            <a:pPr algn="r"/>
            <a:r>
              <a:rPr lang="ru-RU" sz="2000" dirty="0"/>
              <a:t>Профессор, доктор философских наук О.А. Габриелян</a:t>
            </a:r>
          </a:p>
          <a:p>
            <a:pPr algn="r"/>
            <a:r>
              <a:rPr lang="ru-RU" sz="2000" dirty="0"/>
              <a:t>Профессор И.Э. Сулейменов,  к.ф.-м.н., д.х.н., акад. НИА РК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83F2B6C-0C24-504A-BCB5-0F24910A3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7123" y="372731"/>
            <a:ext cx="1983179" cy="305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984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99EC6F-44F6-DF31-DDAE-684165B8A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/>
              <a:t>Архетип</a:t>
            </a:r>
            <a:br>
              <a:rPr lang="ru-RU" dirty="0"/>
            </a:br>
            <a:r>
              <a:rPr lang="ru-RU" sz="2200" dirty="0" err="1"/>
              <a:t>нейросетевая</a:t>
            </a:r>
            <a:r>
              <a:rPr lang="ru-RU" sz="2200" dirty="0"/>
              <a:t> модель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83923A-F88C-0A73-E04F-E3DCBE910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5732"/>
            <a:ext cx="10413999" cy="4037749"/>
          </a:xfrm>
        </p:spPr>
        <p:txBody>
          <a:bodyPr>
            <a:normAutofit/>
          </a:bodyPr>
          <a:lstStyle/>
          <a:p>
            <a:pPr marL="457200" indent="408940" algn="just">
              <a:lnSpc>
                <a:spcPct val="150000"/>
              </a:lnSpc>
              <a:spcAft>
                <a:spcPts val="800"/>
              </a:spcAft>
            </a:pPr>
            <a:r>
              <a:rPr lang="ru-RU" sz="22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Нейросетевой</a:t>
            </a:r>
            <a:r>
              <a:rPr lang="ru-RU" sz="2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подход позволяет построить соответствующую объяснительную модель, которая в известной степени </a:t>
            </a:r>
            <a:r>
              <a:rPr lang="ru-RU" sz="22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операционализирует</a:t>
            </a:r>
            <a:r>
              <a:rPr lang="ru-RU" sz="2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понятия архетип и коллективное бессознательное, объективирует их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08940" algn="just">
              <a:lnSpc>
                <a:spcPct val="150000"/>
              </a:lnSpc>
              <a:spcAft>
                <a:spcPts val="800"/>
              </a:spcAft>
            </a:pPr>
            <a:r>
              <a:rPr lang="ru-RU" sz="22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Нейросетевой</a:t>
            </a:r>
            <a:r>
              <a:rPr lang="ru-RU" sz="2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подход объясняет процесс возникновения надличностных структур, к которым можно отнести и архетип.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sz="1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7260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9EFAC4-A29D-A6C2-89FC-B63ABD638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804519"/>
            <a:ext cx="9975354" cy="1049235"/>
          </a:xfrm>
        </p:spPr>
        <p:txBody>
          <a:bodyPr>
            <a:normAutofit/>
          </a:bodyPr>
          <a:lstStyle/>
          <a:p>
            <a:r>
              <a:rPr lang="ru-RU" sz="2200" dirty="0"/>
              <a:t>Взаимодействие с надличностным уровнем </a:t>
            </a:r>
            <a:br>
              <a:rPr lang="ru-RU" sz="2200" dirty="0"/>
            </a:br>
            <a:r>
              <a:rPr lang="ru-RU" sz="2200" dirty="0"/>
              <a:t>переработки информации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0C20BA-0917-3655-7497-558402519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5732"/>
            <a:ext cx="10553699" cy="4037749"/>
          </a:xfrm>
        </p:spPr>
        <p:txBody>
          <a:bodyPr>
            <a:normAutofit/>
          </a:bodyPr>
          <a:lstStyle/>
          <a:p>
            <a:r>
              <a:rPr lang="ru-RU" sz="2200" dirty="0"/>
              <a:t>Мистерии</a:t>
            </a:r>
          </a:p>
          <a:p>
            <a:r>
              <a:rPr lang="ru-RU" sz="2200" dirty="0"/>
              <a:t>Вакханалии.</a:t>
            </a:r>
          </a:p>
          <a:p>
            <a:r>
              <a:rPr lang="ru-RU" sz="2200" dirty="0" err="1"/>
              <a:t>Дионисийство</a:t>
            </a:r>
            <a:r>
              <a:rPr lang="ru-RU" sz="2200" dirty="0"/>
              <a:t> (возрождающееся вновь и вновь).</a:t>
            </a:r>
          </a:p>
          <a:p>
            <a:r>
              <a:rPr lang="ru-RU" sz="2200" dirty="0"/>
              <a:t>С точки зрения </a:t>
            </a:r>
            <a:r>
              <a:rPr lang="ru-RU" sz="2200" dirty="0" err="1"/>
              <a:t>нейросевой</a:t>
            </a:r>
            <a:r>
              <a:rPr lang="ru-RU" sz="2200" dirty="0"/>
              <a:t> теории ноосферы, мистерии античного мира – это «память» о том, что с надличностным уровнем информации можно было взаимодействовать.</a:t>
            </a:r>
          </a:p>
          <a:p>
            <a:r>
              <a:rPr lang="ru-RU" sz="2200" dirty="0"/>
              <a:t>Сегодня эти практики становятся актуальными, в том числе, с точки зрения повышения эффективности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1861737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0D9062-3463-1B45-AAA9-D93742B26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147" y="463139"/>
            <a:ext cx="9917708" cy="1390616"/>
          </a:xfrm>
        </p:spPr>
        <p:txBody>
          <a:bodyPr>
            <a:normAutofit/>
          </a:bodyPr>
          <a:lstStyle/>
          <a:p>
            <a:r>
              <a:rPr lang="ru-RU" sz="2900" dirty="0"/>
              <a:t>Методология</a:t>
            </a:r>
            <a:br>
              <a:rPr lang="ru-RU" dirty="0"/>
            </a:br>
            <a:r>
              <a:rPr lang="ru-RU" sz="2200" dirty="0"/>
              <a:t>формализация (схемы биологического и формального нейрона)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553B1B5A-3809-EB4F-9E54-AABA0E8B68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7146" y="2425040"/>
            <a:ext cx="4471163" cy="2859480"/>
          </a:xfrm>
          <a:prstGeom prst="rect">
            <a:avLst/>
          </a:prstGeom>
        </p:spPr>
      </p:pic>
      <p:pic>
        <p:nvPicPr>
          <p:cNvPr id="5" name="Объект 3">
            <a:extLst>
              <a:ext uri="{FF2B5EF4-FFF2-40B4-BE49-F238E27FC236}">
                <a16:creationId xmlns:a16="http://schemas.microsoft.com/office/drawing/2014/main" id="{911D11DC-CA6F-F54A-A69B-98264B900A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9633" y="2427587"/>
            <a:ext cx="4765221" cy="2856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365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D13B64-7758-60EF-6A60-CC6C2EF2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873" y="578569"/>
            <a:ext cx="10182984" cy="1052328"/>
          </a:xfrm>
        </p:spPr>
        <p:txBody>
          <a:bodyPr>
            <a:normAutofit/>
          </a:bodyPr>
          <a:lstStyle/>
          <a:p>
            <a:r>
              <a:rPr lang="ru-RU" dirty="0"/>
              <a:t>Методология</a:t>
            </a:r>
            <a:br>
              <a:rPr lang="ru-RU" dirty="0"/>
            </a:br>
            <a:r>
              <a:rPr lang="ru-RU" sz="2200" dirty="0" err="1"/>
              <a:t>нейросетевая</a:t>
            </a:r>
            <a:r>
              <a:rPr lang="ru-RU" sz="2200" dirty="0"/>
              <a:t> модель коммуникации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A4ABCB-CB00-B3E9-92D5-FA4019735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562" y="1892300"/>
            <a:ext cx="6474371" cy="427458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Ме</a:t>
            </a:r>
            <a:r>
              <a:rPr lang="ru-RU" sz="2400" dirty="0"/>
              <a:t>жличностное общение – это обмен сигналами между нейронами различных индивидов.</a:t>
            </a:r>
          </a:p>
          <a:p>
            <a:pPr algn="just"/>
            <a:r>
              <a:rPr lang="ru-RU" sz="2400" dirty="0"/>
              <a:t>В результате образуется общая нейронная сеть, </a:t>
            </a:r>
            <a:r>
              <a:rPr lang="ru-RU" sz="2400" dirty="0" err="1"/>
              <a:t>какнадличностный</a:t>
            </a:r>
            <a:r>
              <a:rPr lang="ru-RU" sz="2400" dirty="0"/>
              <a:t> уровень переработки    информации.</a:t>
            </a:r>
          </a:p>
          <a:p>
            <a:pPr algn="just"/>
            <a:r>
              <a:rPr lang="ru-RU" sz="2400" dirty="0"/>
              <a:t>Он порождает нетривиальные информационные объекты, точно так же, как обмен сигналами между нейронами отдельного головного мозга порождает интеллект, сознание и разум отдельного человека.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Объект 3">
            <a:extLst>
              <a:ext uri="{FF2B5EF4-FFF2-40B4-BE49-F238E27FC236}">
                <a16:creationId xmlns:a16="http://schemas.microsoft.com/office/drawing/2014/main" id="{7F59F008-978E-194B-9789-F0242F65C3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1518" y="2203581"/>
            <a:ext cx="3612920" cy="3201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675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F64C37-4D65-EC45-ABD5-BA590673A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154" y="578888"/>
            <a:ext cx="9603275" cy="127366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Ноосфера</a:t>
            </a:r>
            <a:br>
              <a:rPr lang="ru-RU" b="1" dirty="0"/>
            </a:br>
            <a:r>
              <a:rPr lang="ru-RU" b="1" dirty="0" err="1"/>
              <a:t>нейросеть</a:t>
            </a:r>
            <a:br>
              <a:rPr lang="ru-RU" b="1" dirty="0"/>
            </a:br>
            <a:r>
              <a:rPr lang="ru-RU" b="1" dirty="0"/>
              <a:t>надличностная структура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76C265-B82D-6A41-BB3B-083B7E273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5023" y="1971304"/>
            <a:ext cx="10521538" cy="4082177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Тот факт, что </a:t>
            </a:r>
            <a:r>
              <a:rPr lang="ru-RU" sz="2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результате межличностного общения возникает общая нейронная сеть, означает, что наряду с обыденным уровнем обработки информации, на котором оперирует каждый из нас как индивидуальность, существует и надличностный общечеловеческий уровень.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этом уровне развиваются различные нетривиальные информационные сущности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Информационные объекты рассматриваемого типа появляются вследствие обмена сигналами между нейронами, но в одном случае такой обмен протекает в пределах головного мозга отдельного человека, а в другом – в пределах ноосферы или ее относительно самостоятельных фрагментов (например, этносов). 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2514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BB7618-7A80-5148-9E52-3A8B18987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98765"/>
            <a:ext cx="9603275" cy="1354990"/>
          </a:xfrm>
        </p:spPr>
        <p:txBody>
          <a:bodyPr>
            <a:normAutofit/>
          </a:bodyPr>
          <a:lstStyle/>
          <a:p>
            <a:r>
              <a:rPr lang="ru-RU" sz="2900" dirty="0"/>
              <a:t>схема имитационной модели,</a:t>
            </a:r>
            <a:br>
              <a:rPr lang="ru-RU" sz="1800" dirty="0"/>
            </a:br>
            <a:r>
              <a:rPr lang="ru-RU" sz="2200" dirty="0"/>
              <a:t>отражающей базовые свойства </a:t>
            </a:r>
            <a:br>
              <a:rPr lang="ru-RU" sz="2200" dirty="0"/>
            </a:br>
            <a:r>
              <a:rPr lang="ru-RU" sz="2200" dirty="0"/>
              <a:t>глобальной коммуникационной сети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4D4464F8-D8CE-5A47-B9B2-BDC86C16B85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/>
        </p:blipFill>
        <p:spPr>
          <a:xfrm>
            <a:off x="812799" y="2234067"/>
            <a:ext cx="4387769" cy="3548950"/>
          </a:xfrm>
          <a:prstGeom prst="rect">
            <a:avLst/>
          </a:prstGeom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CA88F0F-F2E4-4F4E-B069-34680B37A384}"/>
              </a:ext>
            </a:extLst>
          </p:cNvPr>
          <p:cNvSpPr txBox="1"/>
          <p:nvPr/>
        </p:nvSpPr>
        <p:spPr>
          <a:xfrm>
            <a:off x="5399313" y="1909763"/>
            <a:ext cx="6103916" cy="41975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уществует вполне определенный объем информации, записанный в глобальную нейронную сеть. Она только опосредовано связана с информацией в памяти индивидов.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лотность связей между нейронами в пределах головного мозга существенно превышает плотность связей между нейронами, локализованным в головах разных людей.  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0510" algn="just">
              <a:lnSpc>
                <a:spcPct val="150000"/>
              </a:lnSpc>
            </a:pP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Продолжая эту логику, можно прийти к выводу о существовании глобальной нейронной сети – ноосферы. Отсюда – тезис о применимости физики сложных систем к описанию ноосферы.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901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BECADF-98D9-8D49-AF8C-5BCCB576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900" dirty="0"/>
              <a:t>надличностные информационные объекты</a:t>
            </a:r>
            <a:br>
              <a:rPr lang="ru-RU" sz="1800" dirty="0"/>
            </a:b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65519F90-8AE6-9647-B6A5-8A3D30AB9B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3404783"/>
              </p:ext>
            </p:extLst>
          </p:nvPr>
        </p:nvGraphicFramePr>
        <p:xfrm>
          <a:off x="847107" y="1572198"/>
          <a:ext cx="10497786" cy="44812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5677">
                  <a:extLst>
                    <a:ext uri="{9D8B030D-6E8A-4147-A177-3AD203B41FA5}">
                      <a16:colId xmlns:a16="http://schemas.microsoft.com/office/drawing/2014/main" val="1183554155"/>
                    </a:ext>
                  </a:extLst>
                </a:gridCol>
                <a:gridCol w="4346369">
                  <a:extLst>
                    <a:ext uri="{9D8B030D-6E8A-4147-A177-3AD203B41FA5}">
                      <a16:colId xmlns:a16="http://schemas.microsoft.com/office/drawing/2014/main" val="4245310767"/>
                    </a:ext>
                  </a:extLst>
                </a:gridCol>
                <a:gridCol w="4215740">
                  <a:extLst>
                    <a:ext uri="{9D8B030D-6E8A-4147-A177-3AD203B41FA5}">
                      <a16:colId xmlns:a16="http://schemas.microsoft.com/office/drawing/2014/main" val="3896908840"/>
                    </a:ext>
                  </a:extLst>
                </a:gridCol>
              </a:tblGrid>
              <a:tr h="44802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>
                          <a:effectLst/>
                        </a:rPr>
                        <a:t>Уровень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88" marR="58488" marT="8123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>
                          <a:effectLst/>
                        </a:rPr>
                        <a:t>Локализация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88" marR="58488" marT="8123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dirty="0">
                          <a:effectLst/>
                        </a:rPr>
                        <a:t>Информационный объект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88" marR="58488" marT="8123" marB="0"/>
                </a:tc>
                <a:extLst>
                  <a:ext uri="{0D108BD9-81ED-4DB2-BD59-A6C34878D82A}">
                    <a16:rowId xmlns:a16="http://schemas.microsoft.com/office/drawing/2014/main" val="3358915667"/>
                  </a:ext>
                </a:extLst>
              </a:tr>
              <a:tr h="2591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>
                          <a:effectLst/>
                        </a:rPr>
                        <a:t>Личностный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88" marR="58488" marT="8123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>
                          <a:effectLst/>
                        </a:rPr>
                        <a:t>Головной мозг индивида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88" marR="58488" marT="8123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>
                          <a:effectLst/>
                        </a:rPr>
                        <a:t>Интеллект, разум, сознание человека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88" marR="58488" marT="8123" marB="0"/>
                </a:tc>
                <a:extLst>
                  <a:ext uri="{0D108BD9-81ED-4DB2-BD59-A6C34878D82A}">
                    <a16:rowId xmlns:a16="http://schemas.microsoft.com/office/drawing/2014/main" val="857572458"/>
                  </a:ext>
                </a:extLst>
              </a:tr>
              <a:tr h="25535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2000" dirty="0">
                          <a:effectLst/>
                        </a:rPr>
                        <a:t>Надличностный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88" marR="58488" marT="8123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2000" dirty="0">
                          <a:effectLst/>
                        </a:rPr>
                        <a:t>Информационно-коммуникативная среда, которую продуцируют и одновременно в ней находятся сложные системы. Ноосфера или ее фрагменты (</a:t>
                      </a:r>
                      <a:r>
                        <a:rPr lang="ru-RU" sz="2000" b="1" i="1" dirty="0">
                          <a:effectLst/>
                        </a:rPr>
                        <a:t>государства, этносы, бюрократия, любая социальная группа, принимающая общее решение, язык</a:t>
                      </a:r>
                      <a:r>
                        <a:rPr lang="ru-RU" sz="2000" dirty="0">
                          <a:effectLst/>
                        </a:rPr>
                        <a:t> и т.д.)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88" marR="58488" marT="8123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2000" dirty="0">
                          <a:effectLst/>
                        </a:rPr>
                        <a:t>Формы общественного сознания: </a:t>
                      </a:r>
                      <a:r>
                        <a:rPr lang="ru-RU" sz="2000" b="1" i="1" dirty="0">
                          <a:effectLst/>
                        </a:rPr>
                        <a:t>мифология, религия, наука, общественное мнение социальных групп, коллективное бессознательное, социокультурный код, менталитет, языки, бюрократия, социальные группы </a:t>
                      </a:r>
                      <a:r>
                        <a:rPr lang="ru-RU" sz="2000" dirty="0">
                          <a:effectLst/>
                        </a:rPr>
                        <a:t>и т.д.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88" marR="58488" marT="8123" marB="0"/>
                </a:tc>
                <a:extLst>
                  <a:ext uri="{0D108BD9-81ED-4DB2-BD59-A6C34878D82A}">
                    <a16:rowId xmlns:a16="http://schemas.microsoft.com/office/drawing/2014/main" val="1653870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736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33C93C-D41A-8F4B-A6C4-68396487A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Формализация информационных надличностных объектов</a:t>
            </a:r>
          </a:p>
        </p:txBody>
      </p:sp>
      <p:pic>
        <p:nvPicPr>
          <p:cNvPr id="4" name="Picture 676">
            <a:extLst>
              <a:ext uri="{FF2B5EF4-FFF2-40B4-BE49-F238E27FC236}">
                <a16:creationId xmlns:a16="http://schemas.microsoft.com/office/drawing/2014/main" id="{B18FA4A7-FF17-0C4B-8C82-0F7A44E490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82"/>
          <a:stretch/>
        </p:blipFill>
        <p:spPr bwMode="auto">
          <a:xfrm>
            <a:off x="1451578" y="2132051"/>
            <a:ext cx="4997901" cy="319996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8858EA2-8C94-654D-8F60-73089B1DE4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2095" y="2132052"/>
            <a:ext cx="2316300" cy="320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531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2DD3AA-D5FE-0C43-88DF-6CC96DBF6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Тезисы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E9E476-BA3C-F646-9554-E5EF26372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5652" y="2015732"/>
            <a:ext cx="10307781" cy="403774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современных условиях коммуникации всё более и более уходят в телекоммуникационную сферу.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Э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 сфера и будет оказывать определяющее влияние как на развитие человеческой цивилизации, так и на развитие интеллекта как такового, фундаментально его меняя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</a:p>
          <a:p>
            <a:pPr algn="just"/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интеллект видовой признак человека, то характер его развития определяется главным образом тем, как развиваются межличностные коммуникации.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сли они смещаются в сферу телекоммуникаций, то именно она и будет существенно определять характер этого признака.</a:t>
            </a:r>
          </a:p>
          <a:p>
            <a:pPr algn="just"/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Нейросетевой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подход к физике сложных систем основывается на представлениях о том, что каждой системе, отвечающей категории сложного, может быть поставлена в соответствие некая нейронная сеть или ее аналог. 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7264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2B95DB-ABF7-7343-BEC2-973BF5213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Интеллект. Разум. Сознание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DA31F7-483D-4A40-8CBE-18E369415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015732"/>
            <a:ext cx="10960100" cy="4037749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ru-RU" sz="6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Интеллект – составляющая сознания</a:t>
            </a:r>
            <a:r>
              <a:rPr lang="ru-RU" sz="6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6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6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6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носит </a:t>
            </a:r>
            <a:r>
              <a:rPr lang="ru-RU" sz="6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операциональный</a:t>
            </a:r>
            <a:r>
              <a:rPr lang="ru-RU" sz="6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</a:t>
            </a:r>
            <a:r>
              <a:rPr lang="ru-RU" sz="6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6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6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истема может быть интеллектуальной, но не разумной или сознательной. </a:t>
            </a:r>
            <a:r>
              <a:rPr lang="ru-RU" sz="6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Интеллект</a:t>
            </a:r>
            <a:r>
              <a:rPr lang="ru-RU" sz="6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работает в предметном мире.</a:t>
            </a:r>
            <a:endParaRPr lang="ru-RU" sz="6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6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Разум – составляющая сознания</a:t>
            </a:r>
            <a:r>
              <a:rPr lang="ru-RU" sz="6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6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непосредственно связан с речью</a:t>
            </a:r>
            <a:r>
              <a:rPr lang="ru-RU" sz="6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6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способен воспринимать, обрабатывать информацию и презентовать ее в символической форме посредством сигналов для обеспечения жизнедеятельности социального человека. Разум работает в предметном</a:t>
            </a:r>
            <a:r>
              <a:rPr lang="ru-RU" sz="6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ru-RU" sz="6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символическом мире. </a:t>
            </a:r>
            <a:r>
              <a:rPr lang="ru-RU" sz="6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6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огда слова стали обозначать предметы, появился разум.</a:t>
            </a:r>
            <a:endParaRPr lang="ru-RU" sz="6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6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Сознание – высшая форма психического отражения действительности (в идеальной форме) как ее понимания путем восприятия и обработки информации в символической форме готовой для рефлексии; соотнесение целеполагания и осмысления в перспективе обеспечения жизнедеятельности. Сознание расширяет мир своей активности, добавляя к предметному и символическому миру мир целей, смыслов и самосознания.</a:t>
            </a:r>
            <a:endParaRPr lang="ru-RU" sz="6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2480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078DBB-7C2A-A64B-694D-898C7DDB0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953" y="578888"/>
            <a:ext cx="9603275" cy="101240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Актуальность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CCF852-D1BE-7E82-0F29-448DB620A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390" y="1852551"/>
            <a:ext cx="10782793" cy="4298867"/>
          </a:xfrm>
        </p:spPr>
        <p:txBody>
          <a:bodyPr>
            <a:normAutofit fontScale="92500" lnSpcReduction="10000"/>
          </a:bodyPr>
          <a:lstStyle/>
          <a:p>
            <a:pPr indent="270510" algn="just">
              <a:lnSpc>
                <a:spcPct val="150000"/>
              </a:lnSpc>
            </a:pP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Активное становление дисциплинарной структуры науки в последней четверти 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XIX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века к настоящему времени де-факто привело к </a:t>
            </a:r>
            <a:r>
              <a:rPr lang="ru-RU" sz="2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фрагментаци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научного знания. 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03200" algn="just">
              <a:lnSpc>
                <a:spcPct val="150000"/>
              </a:lnSpc>
            </a:pPr>
            <a:r>
              <a:rPr lang="ru-RU" sz="2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Ценность интеграции 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заключается, прежде всего в стратегическом видении перспектив развития науки и человечества в целом. Первое важно в связи с тем, что именно наука в последнее столетие выполняла функцию </a:t>
            </a:r>
            <a:r>
              <a:rPr lang="ru-RU" sz="22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стратегирования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 второе обстоятельство объясняется тем, что человечество встало перед экзистенциальными вызовами своему существованию. Речь идет как </a:t>
            </a:r>
            <a:r>
              <a:rPr lang="ru-RU" sz="2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 угрозе 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ядерной войны, так и самой природе человека в связи с возможностью не только ее менять (генная инженерия), но и заменять (Искусственный Интеллект).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91326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DEE0D7-5940-BF48-9B6D-3737DF087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900" dirty="0"/>
              <a:t>Интеллект. Разум. Сознание</a:t>
            </a:r>
            <a:br>
              <a:rPr lang="ru-RU" sz="2900" dirty="0"/>
            </a:br>
            <a:r>
              <a:rPr lang="ru-RU" sz="2200" dirty="0"/>
              <a:t>Тезисы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70442B-CD1A-BC42-B08D-D1447E607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400" y="1981200"/>
            <a:ext cx="10604500" cy="415834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нтеллект, разум и сознание –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это не столько иерархически выстроенные понятия, сколько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операционалы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познавательного процесса.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Они позволяют понять, а значит и работать с исследуемой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ноосферной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проблематикой.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Открытие надличностных информационных объектов и механизма их формирования позволяет утверждать, что человеческий 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интеллект является не признаком индивида, а признаком вида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Сознание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появилось в ходе эволюции коммуникационной среды, причем определяющую роль играли надличностные информационные объекты,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которые формировались в глобальной коммуникационной среде – ноосфере – по механизмам, аналогичным тем, что приводят к формированию интеллекта, разума и сознания отдельного человека.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6804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D361B4-04A2-894F-9C88-5F3238163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Эволюция сложных систем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D3EAAF-D2E0-6141-AC95-661A3576B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777" y="2015732"/>
            <a:ext cx="10295906" cy="4037749"/>
          </a:xfrm>
        </p:spPr>
        <p:txBody>
          <a:bodyPr>
            <a:normAutofit/>
          </a:bodyPr>
          <a:lstStyle/>
          <a:p>
            <a:pPr algn="just"/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Механизм эволюции, альтернативный дарвинистскому и основанный на аналогии между сложными системами и нейронными сетями, является, по-видимому, столь же универсальным, как и мутационный.</a:t>
            </a:r>
          </a:p>
          <a:p>
            <a:pPr algn="just"/>
            <a:r>
              <a:rPr lang="ru-RU" sz="22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Механизм эволюции: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природа объектов не меняется, меняется архитектура отношений между ними, когда достигается определенный уровень таких изменений происходит фазовый переход всей системы в целом в новое состояние. </a:t>
            </a:r>
            <a:r>
              <a:rPr lang="ru-RU" sz="22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Фазовый переход мы наблюдаем как некий эмерджентный процесс.</a:t>
            </a:r>
          </a:p>
          <a:p>
            <a:pPr algn="just"/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Пример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ароморфозы.</a:t>
            </a:r>
            <a:endParaRPr lang="ru-RU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327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25CF29-9C2B-851B-2B3A-615BBDBA2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2493" y="638264"/>
            <a:ext cx="9603275" cy="1049235"/>
          </a:xfrm>
        </p:spPr>
        <p:txBody>
          <a:bodyPr>
            <a:normAutofit/>
          </a:bodyPr>
          <a:lstStyle/>
          <a:p>
            <a:r>
              <a:rPr lang="ru-RU" sz="2900" dirty="0"/>
              <a:t>Теория Дарвина </a:t>
            </a:r>
            <a:r>
              <a:rPr lang="ru-RU" sz="2200" dirty="0"/>
              <a:t>– </a:t>
            </a:r>
            <a:br>
              <a:rPr lang="ru-RU" sz="2200" dirty="0"/>
            </a:br>
            <a:r>
              <a:rPr lang="ru-RU" sz="2200" dirty="0"/>
              <a:t>«кошмар </a:t>
            </a:r>
            <a:r>
              <a:rPr lang="ru-RU" sz="2200" dirty="0" err="1"/>
              <a:t>Дженкина</a:t>
            </a:r>
            <a:r>
              <a:rPr lang="ru-RU" sz="2200" dirty="0"/>
              <a:t>», Возражение </a:t>
            </a:r>
            <a:r>
              <a:rPr lang="ru-RU" sz="2200" dirty="0" err="1"/>
              <a:t>Беннета</a:t>
            </a:r>
            <a:r>
              <a:rPr lang="ru-RU" sz="2200" dirty="0"/>
              <a:t>, </a:t>
            </a:r>
            <a:r>
              <a:rPr lang="ru-RU" sz="2200" dirty="0" err="1"/>
              <a:t>Дилема</a:t>
            </a:r>
            <a:r>
              <a:rPr lang="ru-RU" sz="2200" dirty="0"/>
              <a:t> </a:t>
            </a:r>
            <a:r>
              <a:rPr lang="ru-RU" sz="2200" dirty="0" err="1"/>
              <a:t>Холдейна</a:t>
            </a:r>
            <a:endParaRPr lang="ru-RU" sz="2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BB5A70-85EA-E9DF-53F8-4EDC13B51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1" y="2015732"/>
            <a:ext cx="10271083" cy="3450613"/>
          </a:xfrm>
        </p:spPr>
        <p:txBody>
          <a:bodyPr>
            <a:normAutofit/>
          </a:bodyPr>
          <a:lstStyle/>
          <a:p>
            <a:pPr algn="just"/>
            <a:r>
              <a:rPr lang="ru-RU" sz="2200" b="1" i="1" dirty="0"/>
              <a:t>Теория эволюции Дарвина </a:t>
            </a:r>
            <a:r>
              <a:rPr lang="ru-RU" sz="2200" b="1" i="1" dirty="0" err="1"/>
              <a:t>неверифицируема</a:t>
            </a:r>
            <a:r>
              <a:rPr lang="ru-RU" sz="2200" dirty="0"/>
              <a:t> и отвечает </a:t>
            </a:r>
            <a:r>
              <a:rPr lang="ru-RU" sz="2200" dirty="0" err="1"/>
              <a:t>a</a:t>
            </a:r>
            <a:r>
              <a:rPr lang="en-US" sz="2200" dirty="0"/>
              <a:t>d hoc </a:t>
            </a:r>
            <a:r>
              <a:rPr lang="ru-RU" sz="2200" dirty="0"/>
              <a:t>на возражения.</a:t>
            </a:r>
          </a:p>
          <a:p>
            <a:pPr algn="just"/>
            <a:r>
              <a:rPr lang="ru-RU" sz="2200" dirty="0"/>
              <a:t>Могут существовать иные теории эволюции. Так, для фотосинтеза требуется весьма сложная последовательность биохимических реакций. Работать они могут «только все вместе». На первый план выходит эволюция системы </a:t>
            </a:r>
            <a:r>
              <a:rPr lang="ru-RU" sz="2200" b="1" i="1" dirty="0"/>
              <a:t>как системной целостности.</a:t>
            </a:r>
          </a:p>
          <a:p>
            <a:pPr algn="just"/>
            <a:r>
              <a:rPr lang="ru-RU" sz="2200" b="1" i="1" dirty="0"/>
              <a:t>Нейронная сеть (или ее аналоги) могут эволюционировать и тогда, когда свойства отдельных элементов остаются неизменными.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153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F8EAFA-DB5D-6911-A333-2D2455A3C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900" dirty="0"/>
              <a:t>Становление и Эволюция сознания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7FF84C-E2CC-8F27-EBFE-39C20C209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900" y="2015732"/>
            <a:ext cx="10363199" cy="4037749"/>
          </a:xfrm>
        </p:spPr>
        <p:txBody>
          <a:bodyPr>
            <a:noAutofit/>
          </a:bodyPr>
          <a:lstStyle/>
          <a:p>
            <a:pPr algn="just"/>
            <a:r>
              <a:rPr lang="ru-RU" sz="2200" b="1" i="1" dirty="0"/>
              <a:t>Сознание человека на начальных этапах становления разума было коллективным. </a:t>
            </a:r>
            <a:r>
              <a:rPr lang="ru-RU" sz="2200" dirty="0"/>
              <a:t>Индивидуальная составляющая стала доминировать на поздних стадиях эволюции.</a:t>
            </a:r>
          </a:p>
          <a:p>
            <a:pPr algn="just"/>
            <a:r>
              <a:rPr lang="ru-RU" sz="2200" dirty="0"/>
              <a:t>Интеллект, разум и сознание человека имеют дуальную природу. В них всегда наличествовало и </a:t>
            </a:r>
            <a:r>
              <a:rPr lang="ru-RU" sz="2200" b="1" i="1" dirty="0"/>
              <a:t>коллективное</a:t>
            </a:r>
            <a:r>
              <a:rPr lang="ru-RU" sz="2200" dirty="0"/>
              <a:t>, и </a:t>
            </a:r>
            <a:r>
              <a:rPr lang="ru-RU" sz="2200" b="1" i="1" dirty="0"/>
              <a:t>индивидуальное</a:t>
            </a:r>
            <a:r>
              <a:rPr lang="ru-RU" sz="2200" dirty="0"/>
              <a:t> начало.</a:t>
            </a:r>
          </a:p>
          <a:p>
            <a:pPr algn="just"/>
            <a:r>
              <a:rPr lang="ru-RU" sz="2200" dirty="0"/>
              <a:t> В современных условиях </a:t>
            </a:r>
            <a:r>
              <a:rPr lang="ru-RU" sz="2200" b="1" i="1" dirty="0"/>
              <a:t>в силу форсированного развития телекоммуникационных технологий роль коллективного начала снова становится все более выраженной. </a:t>
            </a:r>
          </a:p>
        </p:txBody>
      </p:sp>
    </p:spTree>
    <p:extLst>
      <p:ext uri="{BB962C8B-B14F-4D97-AF65-F5344CB8AC3E}">
        <p14:creationId xmlns:p14="http://schemas.microsoft.com/office/powerpoint/2010/main" val="22232064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D9DADF-FFCD-F793-8EC5-F67D4599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Приближенная Схема эволюции сознания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E213BAB6-BD5D-0BE4-7B90-C0A7E1A71B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4141" y="1834834"/>
            <a:ext cx="7884259" cy="421864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D15E83D-A694-3DC7-566B-A23DB042F270}"/>
              </a:ext>
            </a:extLst>
          </p:cNvPr>
          <p:cNvSpPr txBox="1"/>
          <p:nvPr/>
        </p:nvSpPr>
        <p:spPr>
          <a:xfrm>
            <a:off x="1003300" y="2197053"/>
            <a:ext cx="233679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Сознание </a:t>
            </a:r>
            <a:r>
              <a:rPr lang="ru-RU" sz="2000" b="1" dirty="0">
                <a:solidFill>
                  <a:srgbClr val="FF0000"/>
                </a:solidFill>
              </a:rPr>
              <a:t>всегда</a:t>
            </a:r>
            <a:r>
              <a:rPr lang="ru-RU" sz="2000" dirty="0"/>
              <a:t> эволюционировало</a:t>
            </a:r>
          </a:p>
          <a:p>
            <a:endParaRPr lang="ru-RU" sz="2000" dirty="0"/>
          </a:p>
          <a:p>
            <a:r>
              <a:rPr lang="ru-RU" sz="2000" dirty="0"/>
              <a:t>Этот процесс только ускоряется.</a:t>
            </a:r>
          </a:p>
          <a:p>
            <a:endParaRPr lang="ru-RU" sz="2000" dirty="0"/>
          </a:p>
          <a:p>
            <a:r>
              <a:rPr lang="ru-RU" sz="2000" dirty="0"/>
              <a:t>Здесь имеются и риски, и </a:t>
            </a:r>
            <a:r>
              <a:rPr lang="ru-RU" sz="2000" dirty="0">
                <a:solidFill>
                  <a:srgbClr val="FF0000"/>
                </a:solidFill>
              </a:rPr>
              <a:t>новые нетривиальные возможности.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41650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400E21-B28E-5044-BD01-D725EC29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900" b="1" dirty="0"/>
              <a:t>Этика как надличностная структура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F73A6B-BBEB-AB49-A659-D1E2E9B06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0340" indent="0" algn="r">
              <a:lnSpc>
                <a:spcPct val="150000"/>
              </a:lnSpc>
              <a:spcBef>
                <a:spcPts val="300"/>
              </a:spcBef>
              <a:buNone/>
            </a:pPr>
            <a: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Человек – это животное, которое сошло с ума.</a:t>
            </a:r>
            <a:b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этого безумия есть два выхода:</a:t>
            </a:r>
            <a:b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ему необходимо или снова стать животным,</a:t>
            </a:r>
            <a:b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или же стать большим, чем человек.</a:t>
            </a:r>
          </a:p>
          <a:p>
            <a:pPr marL="180340" indent="0" algn="r">
              <a:lnSpc>
                <a:spcPct val="150000"/>
              </a:lnSpc>
              <a:spcBef>
                <a:spcPts val="300"/>
              </a:spcBef>
              <a:buNone/>
            </a:pPr>
            <a: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К. Юнг 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842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15D25D-093D-4046-9386-0EEA586C2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900" dirty="0"/>
              <a:t>Этика как «Третья сигнальная система»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82ADF1-A0DA-3548-AD14-CC618E64D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" y="2015732"/>
            <a:ext cx="10363199" cy="403774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Гипотеза: 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первые две сигнальные системы нуждаются в дополнении третьей, коей должна выступить этическая система.</a:t>
            </a:r>
            <a:r>
              <a:rPr lang="ru-RU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Когда мы говорим об этике как о «третьей сигнальной системе», то мы, прежде всего, имеем в виду те кардинальные последствия, которые произойдут в результате этической эволюции человечества. «Элементы» человечества, как системы, не изменят своей природы, но они трансформируют архитектуру взаимоотношений (этические отношения). В результате такой перестройки произойдет </a:t>
            </a:r>
            <a:r>
              <a:rPr lang="ru-RU" sz="22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фазовый переход к иной надличностной этической системе</a:t>
            </a:r>
            <a:r>
              <a:rPr lang="ru-RU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 такого перехода для человечества будут сравнимы с возникновением первых двух сигнальных систем. </a:t>
            </a:r>
            <a:endParaRPr lang="ru-RU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640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078DBB-7C2A-A64B-694D-898C7DDB0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953" y="578888"/>
            <a:ext cx="9603275" cy="101240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Новая реальность </a:t>
            </a:r>
            <a:r>
              <a:rPr lang="ru-RU" dirty="0"/>
              <a:t>– </a:t>
            </a:r>
            <a:br>
              <a:rPr lang="ru-RU" dirty="0"/>
            </a:br>
            <a:r>
              <a:rPr lang="ru-RU" dirty="0"/>
              <a:t>Предметная область исследования</a:t>
            </a:r>
            <a:br>
              <a:rPr lang="ru-RU" dirty="0"/>
            </a:br>
            <a:br>
              <a:rPr lang="ru-RU" dirty="0"/>
            </a:br>
            <a:b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CCF852-D1BE-7E82-0F29-448DB620A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896" y="1852551"/>
            <a:ext cx="10545287" cy="4298867"/>
          </a:xfrm>
        </p:spPr>
        <p:txBody>
          <a:bodyPr>
            <a:normAutofit lnSpcReduction="10000"/>
          </a:bodyPr>
          <a:lstStyle/>
          <a:p>
            <a:pPr indent="450215" algn="just"/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Сегодня </a:t>
            </a: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оосфера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ноосферная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реальность) – </a:t>
            </a:r>
            <a: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это глобальная информационно-коммуникационная среда</a:t>
            </a: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формируется в процессе взаимодействия людей, и включает в себя коллективное сознательное и бессознательное человечества, что определяет его деятельность и материализуется в глобальном масштабе в различных ее предметных формах.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Эта среда со своими законами формирования и развития. Ее можно объективно исследовать разными научными методами. Это </a:t>
            </a:r>
            <a: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новая форма существования материи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Она имеет двойственную природу, так как ею обладает сама информация.  У этого «нового вещества» есть принципиально важная особенность. Его «атомы» разумны и обладают свободой воли.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042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950D5F-03D3-1EF0-19A8-C64AD4C26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5662" y="395720"/>
            <a:ext cx="9444889" cy="119557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900" dirty="0"/>
              <a:t>ноосфера </a:t>
            </a:r>
            <a:br>
              <a:rPr lang="ru-RU" sz="2800" dirty="0"/>
            </a:br>
            <a:r>
              <a:rPr lang="ru-RU" sz="2200" dirty="0"/>
              <a:t>как информационно-коммуникативная среда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2BEC77-8809-5CE4-D0E3-4CCB71891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270" y="1817686"/>
            <a:ext cx="10545288" cy="4024974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PSMT"/>
              </a:rPr>
              <a:t>Разум человека в вопросе об эволюции биосферы и ее косной материи играет особо важную роль, по сути, именно он формирует глобальную </a:t>
            </a:r>
            <a: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PSMT"/>
              </a:rPr>
              <a:t>информационно-коммуникативную среду.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PSMT"/>
              </a:rPr>
              <a:t>Такое толкование расширяет представление</a:t>
            </a:r>
            <a: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PSMT"/>
              </a:rPr>
              <a:t>В.И. Вернадского о ноосфере. </a:t>
            </a: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NewRomanPSMT"/>
              </a:rPr>
              <a:t>С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PSMT"/>
              </a:rPr>
              <a:t>ледует сконцентрировать внимание на таких феноменах и понятиях, как </a:t>
            </a:r>
            <a: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PSMT"/>
              </a:rPr>
              <a:t>сознание человека и информация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PSMT"/>
              </a:rPr>
              <a:t>; прежде всего, на их «системных» качествах и возможности их исследования в </a:t>
            </a:r>
            <a: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PSMT"/>
              </a:rPr>
              <a:t>новом методологическом формате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PSMT"/>
              </a:rPr>
              <a:t>, построенном на </a:t>
            </a:r>
            <a: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PSMT"/>
              </a:rPr>
              <a:t>физике сложных систем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PSMT"/>
              </a:rPr>
              <a:t>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998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A7F66C-B063-CADC-68B1-1835744D4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706582"/>
            <a:ext cx="9603275" cy="1049235"/>
          </a:xfrm>
        </p:spPr>
        <p:txBody>
          <a:bodyPr>
            <a:normAutofit/>
          </a:bodyPr>
          <a:lstStyle/>
          <a:p>
            <a:r>
              <a:rPr lang="ru-RU" sz="2900" b="1" dirty="0"/>
              <a:t>Теория сложных систем: </a:t>
            </a:r>
            <a:br>
              <a:rPr lang="ru-RU" dirty="0"/>
            </a:br>
            <a:r>
              <a:rPr lang="ru-RU" sz="2200" dirty="0"/>
              <a:t>перспективы обновления физики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40F69D-824F-19FF-CF7E-FD524908E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011" y="1853754"/>
            <a:ext cx="10877798" cy="4297664"/>
          </a:xfrm>
        </p:spPr>
        <p:txBody>
          <a:bodyPr>
            <a:noAutofit/>
          </a:bodyPr>
          <a:lstStyle/>
          <a:p>
            <a:pPr marL="457200" indent="270510" algn="just"/>
            <a:r>
              <a:rPr lang="ru-RU" sz="2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Считаем, что </a:t>
            </a:r>
            <a:r>
              <a:rPr lang="ru-RU" sz="21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теория сложных систем</a:t>
            </a:r>
            <a:r>
              <a:rPr lang="ru-RU" sz="2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способна стать </a:t>
            </a:r>
            <a:r>
              <a:rPr lang="ru-RU" sz="21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адекватным механизмом формирования целостного знания о природе, человеке и обществе</a:t>
            </a:r>
            <a:r>
              <a:rPr lang="ru-RU" sz="2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по крайней мере, на уровне, достаточном для формирования социальных стратегий. Обоснуем эту теорию как физическую, хотя очевидно, что она претендует на другой, более высокий, интеграционный статус.</a:t>
            </a:r>
            <a:endParaRPr lang="ru-RU" sz="2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270510" algn="just"/>
            <a:r>
              <a:rPr lang="ru-RU" sz="2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Считаем, что </a:t>
            </a:r>
            <a:r>
              <a:rPr lang="ru-RU" sz="21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«сложной» система становится, когда она приобретает способность воспринимать, перерабатывать и сохранять для ответа информацию</a:t>
            </a:r>
            <a:r>
              <a:rPr lang="ru-RU" sz="2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Эта</a:t>
            </a:r>
            <a:r>
              <a:rPr lang="ru-RU" sz="2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способность формируется путем, </a:t>
            </a:r>
            <a:r>
              <a:rPr lang="ru-RU" sz="21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фазового перехода</a:t>
            </a:r>
            <a:r>
              <a:rPr lang="ru-RU" sz="2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Природа представляет множество таких примеров. Для такой системы, первичным является, как ее элементы связаны друг с другом и то, как характер связей трансформируется со временем. </a:t>
            </a:r>
            <a:endParaRPr lang="ru-RU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495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EC090B-0F67-434E-A3FE-F7B9C96A7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/>
              <a:t>физика сложных систем </a:t>
            </a:r>
            <a:br>
              <a:rPr lang="ru-RU" sz="1800" dirty="0"/>
            </a:br>
            <a:r>
              <a:rPr lang="ru-RU" sz="2400" dirty="0"/>
              <a:t>снимает следующие проблемы:</a:t>
            </a:r>
            <a:br>
              <a:rPr lang="ru-RU" sz="1800" dirty="0"/>
            </a:b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51EA58-2736-2044-AF6A-1543C6021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8774" y="1853754"/>
            <a:ext cx="10521538" cy="4285789"/>
          </a:xfrm>
        </p:spPr>
        <p:txBody>
          <a:bodyPr>
            <a:noAutofit/>
          </a:bodyPr>
          <a:lstStyle/>
          <a:p>
            <a:pPr marL="457200" algn="just"/>
            <a:r>
              <a:rPr lang="ru-RU" sz="2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единого описания сущностей разной природы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физической, психической, социальной и др.;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/>
            <a:r>
              <a:rPr lang="ru-RU" sz="2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единого формализованного описания 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всего спектра явлений микро-, макро- и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мегамира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/>
            <a:r>
              <a:rPr lang="ru-RU" sz="2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дезинтеграции науки 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 системы объективного знания.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Можно выдвинуть гипотезу, что физика (или шире – теория) сложных систем может снять проблему дезинтеграции науки и стать основой для построения целостной картины мира, в которой будут объединены науки о природе и науки о культуре. Знание приобретет целостный характер. 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151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858E94-66D6-7346-9457-A7DC7CA38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900" dirty="0"/>
              <a:t>сложность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CE2DC2-6C06-5744-9416-2C22A39C2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2" y="1959429"/>
            <a:ext cx="8193974" cy="40940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И. Пригожин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считал - начинается эпоха, сравнимая «с эпохой греческих атомистов или Возрождения, когда зарождался новый взгляд на природу». ля него стало принципиально ясно, что </a:t>
            </a:r>
            <a: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«сложность» есть характеристика природы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ее различных проявлениях неживой, живой и социальной формах существования материи. Несводимость термодинамики к динамике (классической механике) маркирует эту проблему, и эта наука, собственно, стала первой наукой о сложном. Он избегал четкого определения сложной системы. Для него сложные системы – это такие </a:t>
            </a:r>
            <a: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системы, чье будущее не определено.</a:t>
            </a:r>
            <a:endParaRPr lang="ru-RU" sz="24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315364A-4E0A-1743-9B51-C026DCB09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500" y="2327564"/>
            <a:ext cx="2069553" cy="2820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652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3F6F1C-B22F-7647-99DA-E412B18A0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Постнеклассическая</a:t>
            </a:r>
            <a:r>
              <a:rPr lang="ru-RU" b="1" dirty="0"/>
              <a:t> наука </a:t>
            </a:r>
            <a:r>
              <a:rPr lang="ru-RU" dirty="0"/>
              <a:t>- </a:t>
            </a:r>
            <a:br>
              <a:rPr lang="ru-RU" dirty="0"/>
            </a:br>
            <a:r>
              <a:rPr lang="ru-RU" sz="2900" dirty="0" err="1"/>
              <a:t>ноосферная</a:t>
            </a:r>
            <a:endParaRPr lang="ru-RU" sz="29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A7DD69-DAD6-E74A-8DBF-6D65B873D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151" y="1853754"/>
            <a:ext cx="10390909" cy="430954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Сегодня уже можно утверждать, что возможен новый синтез конкретных наук и философии, что выражается тезисом о конвергенции естественнонаучного и гуманитарного знания, шире - о ренессансе философского знания (новой натурфилософии – контенте науки, новой парадигме – </a:t>
            </a:r>
            <a:r>
              <a:rPr lang="ru-RU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«Новый Органон 2.0» - методологии; «Новом Просвещении» - социальных изменениях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</a:p>
          <a:p>
            <a:pPr marL="0" indent="0" algn="just">
              <a:buNone/>
            </a:pPr>
            <a:r>
              <a:rPr lang="ru-RU" sz="1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</a:t>
            </a:r>
            <a:r>
              <a:rPr lang="ru-RU" sz="2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новой парадигме, которую вполне обоснованно можно назвать </a:t>
            </a:r>
            <a:r>
              <a:rPr lang="ru-RU" sz="22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ноосферной</a:t>
            </a:r>
            <a:r>
              <a:rPr lang="ru-RU" sz="2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мир рассматривается как единое целое физической и психической реальности.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1467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6EC8C-66DD-FD4C-A379-590EB5874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900" dirty="0" err="1"/>
              <a:t>Мифологичность</a:t>
            </a:r>
            <a:r>
              <a:rPr lang="ru-RU" sz="2900" dirty="0"/>
              <a:t> сознания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69CEDF-CE22-5E41-BDCB-D9F4BA891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2015732"/>
            <a:ext cx="10363199" cy="4143768"/>
          </a:xfrm>
        </p:spPr>
        <p:txBody>
          <a:bodyPr>
            <a:normAutofit/>
          </a:bodyPr>
          <a:lstStyle/>
          <a:p>
            <a:pPr algn="just"/>
            <a:r>
              <a:rPr lang="ru-RU" sz="22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Мифологичность</a:t>
            </a:r>
            <a:r>
              <a:rPr lang="ru-RU" sz="22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как качество сознания. Миф как надличностная структура.</a:t>
            </a:r>
          </a:p>
          <a:p>
            <a:pPr algn="just"/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Миф не исчезает даже из науки, особенно из ее оснований. «Наука не рождается из мифа, но наука не существует без мифа, </a:t>
            </a:r>
            <a:r>
              <a:rPr lang="ru-RU" sz="22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наука всегда </a:t>
            </a:r>
            <a:r>
              <a:rPr lang="ru-RU" sz="22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мифологична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(Лосев А.Ф.  Диалектика мифа).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силу своей первичности и фундаментальности, именно использование мифологического сознания может стать способом выхода из гуманитарного кризиса, 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который погружается человечество с его неопределенностью будущего, в частности, разрешить кризис дезинтеграции науки, ее технической и технологической угрозы в отношении Человека и Человечества. </a:t>
            </a:r>
          </a:p>
        </p:txBody>
      </p:sp>
    </p:spTree>
    <p:extLst>
      <p:ext uri="{BB962C8B-B14F-4D97-AF65-F5344CB8AC3E}">
        <p14:creationId xmlns:p14="http://schemas.microsoft.com/office/powerpoint/2010/main" val="156307559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{BBB13BD9-5433-5448-9D11-9309C42DA90F}tf10001119</Template>
  <TotalTime>5657</TotalTime>
  <Words>2012</Words>
  <Application>Microsoft Macintosh PowerPoint</Application>
  <PresentationFormat>Широкоэкранный</PresentationFormat>
  <Paragraphs>97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Calibri Light</vt:lpstr>
      <vt:lpstr>Gill Sans MT</vt:lpstr>
      <vt:lpstr>Times New Roman</vt:lpstr>
      <vt:lpstr>Галерея</vt:lpstr>
      <vt:lpstr>  теория сложных систем: ноосферный контекст   </vt:lpstr>
      <vt:lpstr>Актуальность    </vt:lpstr>
      <vt:lpstr>Новая реальность –  Предметная область исследования   </vt:lpstr>
      <vt:lpstr>ноосфера  как информационно-коммуникативная среда</vt:lpstr>
      <vt:lpstr>Теория сложных систем:  перспективы обновления физики</vt:lpstr>
      <vt:lpstr>физика сложных систем  снимает следующие проблемы:  </vt:lpstr>
      <vt:lpstr>сложность</vt:lpstr>
      <vt:lpstr>Постнеклассическая наука -  ноосферная</vt:lpstr>
      <vt:lpstr>Мифологичность сознания</vt:lpstr>
      <vt:lpstr>Архетип нейросетевая модель</vt:lpstr>
      <vt:lpstr>Взаимодействие с надличностным уровнем  переработки информации</vt:lpstr>
      <vt:lpstr>Методология формализация (схемы биологического и формального нейрона)</vt:lpstr>
      <vt:lpstr>Методология нейросетевая модель коммуникации</vt:lpstr>
      <vt:lpstr>Ноосфера нейросеть надличностная структура</vt:lpstr>
      <vt:lpstr>схема имитационной модели, отражающей базовые свойства  глобальной коммуникационной сети</vt:lpstr>
      <vt:lpstr>надличностные информационные объекты  </vt:lpstr>
      <vt:lpstr>Формализация информационных надличностных объектов</vt:lpstr>
      <vt:lpstr>Тезисы</vt:lpstr>
      <vt:lpstr>Интеллект. Разум. Сознание</vt:lpstr>
      <vt:lpstr>Интеллект. Разум. Сознание Тезисы</vt:lpstr>
      <vt:lpstr>Эволюция сложных систем</vt:lpstr>
      <vt:lpstr>Теория Дарвина –  «кошмар Дженкина», Возражение Беннета, Дилема Холдейна</vt:lpstr>
      <vt:lpstr>Становление и Эволюция сознания</vt:lpstr>
      <vt:lpstr>Приближенная Схема эволюции сознания</vt:lpstr>
      <vt:lpstr>Этика как надличностная структура</vt:lpstr>
      <vt:lpstr>Этика как «Третья сигнальная система»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От идей Юнга к научному обоснованию учения Фэн Шуй </dc:title>
  <dc:creator>Microsoft Office User</dc:creator>
  <cp:lastModifiedBy>Microsoft Office User</cp:lastModifiedBy>
  <cp:revision>57</cp:revision>
  <dcterms:created xsi:type="dcterms:W3CDTF">2023-02-14T14:15:58Z</dcterms:created>
  <dcterms:modified xsi:type="dcterms:W3CDTF">2023-03-09T08:24:19Z</dcterms:modified>
</cp:coreProperties>
</file>