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Override1.xml" ContentType="application/vnd.openxmlformats-officedocument.themeOverride+xml"/>
  <Override PartName="/ppt/notesSlides/notesSlide1.xml" ContentType="application/vnd.openxmlformats-officedocument.presentationml.notesSlide+xml"/>
  <Override PartName="/ppt/theme/themeOverride2.xml" ContentType="application/vnd.openxmlformats-officedocument.themeOverr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4"/>
  </p:sldMasterIdLst>
  <p:notesMasterIdLst>
    <p:notesMasterId r:id="rId14"/>
  </p:notesMasterIdLst>
  <p:handoutMasterIdLst>
    <p:handoutMasterId r:id="rId15"/>
  </p:handoutMasterIdLst>
  <p:sldIdLst>
    <p:sldId id="264" r:id="rId5"/>
    <p:sldId id="313" r:id="rId6"/>
    <p:sldId id="314" r:id="rId7"/>
    <p:sldId id="317" r:id="rId8"/>
    <p:sldId id="315" r:id="rId9"/>
    <p:sldId id="316" r:id="rId10"/>
    <p:sldId id="319" r:id="rId11"/>
    <p:sldId id="318" r:id="rId12"/>
    <p:sldId id="321" r:id="rId13"/>
  </p:sldIdLst>
  <p:sldSz cx="12192000" cy="6858000"/>
  <p:notesSz cx="6858000" cy="9144000"/>
  <p:defaultTextStyle>
    <a:defPPr rtl="0"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84" autoAdjust="0"/>
    <p:restoredTop sz="94619" autoAdjust="0"/>
  </p:normalViewPr>
  <p:slideViewPr>
    <p:cSldViewPr snapToGrid="0">
      <p:cViewPr varScale="1">
        <p:scale>
          <a:sx n="85" d="100"/>
          <a:sy n="85" d="100"/>
        </p:scale>
        <p:origin x="590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8" d="100"/>
          <a:sy n="88" d="100"/>
        </p:scale>
        <p:origin x="3822" y="7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6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12B2DF4-1035-4474-9E4A-48FE254F603A}" type="datetime1">
              <a:rPr lang="ru-RU" smtClean="0"/>
              <a:t>10.03.2023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2C2C81B-5713-4BF2-BF89-CC2A9A5EAE54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99804991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ru-RU" noProof="0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7ECEDD8-D6DA-4EF6-9BF8-B719F7C74165}" type="datetime1">
              <a:rPr lang="ru-RU" smtClean="0"/>
              <a:pPr/>
              <a:t>10.03.2023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ru-RU" noProof="0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ru-RU" noProof="0" dirty="0"/>
              <a:t>Щелкните, чтобы изменить стили текста образца слайда</a:t>
            </a:r>
          </a:p>
          <a:p>
            <a:pPr lvl="1" rtl="0"/>
            <a:r>
              <a:rPr lang="ru-RU" noProof="0" dirty="0"/>
              <a:t>Второй уровень</a:t>
            </a:r>
          </a:p>
          <a:p>
            <a:pPr lvl="2" rtl="0"/>
            <a:r>
              <a:rPr lang="ru-RU" noProof="0" dirty="0"/>
              <a:t>Третий уровень</a:t>
            </a:r>
          </a:p>
          <a:p>
            <a:pPr lvl="3" rtl="0"/>
            <a:r>
              <a:rPr lang="ru-RU" noProof="0" dirty="0"/>
              <a:t>Четвертый уровень</a:t>
            </a:r>
          </a:p>
          <a:p>
            <a:pPr lvl="4" rtl="0"/>
            <a:r>
              <a:rPr lang="ru-RU" noProof="0" dirty="0"/>
              <a:t>Пятый уровень</a:t>
            </a:r>
          </a:p>
        </p:txBody>
      </p:sp>
      <p:sp>
        <p:nvSpPr>
          <p:cNvPr id="6" name="Нижний колонтитул 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ru-RU" noProof="0" dirty="0"/>
          </a:p>
        </p:txBody>
      </p:sp>
      <p:sp>
        <p:nvSpPr>
          <p:cNvPr id="7" name="Номер слайда 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86456DE3-4E01-4AFD-AD42-42312842ED89}" type="slidenum">
              <a:rPr lang="ru-RU" noProof="0" smtClean="0"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702961599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3AEA074-24A7-4657-AE02-A51F68EA6AA2}" type="slidenum">
              <a:rPr kumimoji="0" lang="ru-RU" sz="1200" b="0" i="0" u="none" strike="noStrike" kern="1200" cap="none" spc="0" normalizeH="0" baseline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ru-RU" sz="1200" b="0" i="0" u="none" strike="noStrike" kern="1200" cap="none" spc="0" normalizeH="0" baseline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4987009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3AEA074-24A7-4657-AE02-A51F68EA6AA2}" type="slidenum">
              <a:rPr kumimoji="0" lang="ru-RU" sz="1200" b="0" i="0" u="none" strike="noStrike" kern="1200" cap="none" spc="0" normalizeH="0" baseline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ru-RU" sz="1200" b="0" i="0" u="none" strike="noStrike" kern="1200" cap="none" spc="0" normalizeH="0" baseline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6516349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904DB13E-F722-4ED6-BB00-556651E95281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 dirty="0">
              <a:latin typeface="Calibri" panose="020F0502020204030204" pitchFamily="34" charset="0"/>
            </a:endParaRPr>
          </a:p>
        </p:txBody>
      </p:sp>
      <p:sp useBgFill="1">
        <p:nvSpPr>
          <p:cNvPr id="10" name="Прямоугольник 9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11" name="Прямоугольник 10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15" name="Прямоугольник 14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7" name="Группа 6">
            <a:extLst>
              <a:ext uri="{FF2B5EF4-FFF2-40B4-BE49-F238E27FC236}">
                <a16:creationId xmlns:a16="http://schemas.microsoft.com/office/drawing/2014/main" id="{E26428D7-C6F3-473D-A360-A3F5C3E8728C}"/>
              </a:ext>
            </a:extLst>
          </p:cNvPr>
          <p:cNvGrpSpPr/>
          <p:nvPr/>
        </p:nvGrpSpPr>
        <p:grpSpPr>
          <a:xfrm>
            <a:off x="5250180" y="1267730"/>
            <a:ext cx="1691640" cy="615934"/>
            <a:chOff x="5250180" y="1267730"/>
            <a:chExt cx="1691640" cy="615934"/>
          </a:xfrm>
        </p:grpSpPr>
        <p:cxnSp>
          <p:nvCxnSpPr>
            <p:cNvPr id="17" name="Прямая соединительная линия 16"/>
            <p:cNvCxnSpPr/>
            <p:nvPr/>
          </p:nvCxnSpPr>
          <p:spPr>
            <a:xfrm>
              <a:off x="525018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Прямая соединительная линия 17"/>
            <p:cNvCxnSpPr/>
            <p:nvPr/>
          </p:nvCxnSpPr>
          <p:spPr>
            <a:xfrm>
              <a:off x="694182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Прямая соединительная линия 18"/>
            <p:cNvCxnSpPr/>
            <p:nvPr/>
          </p:nvCxnSpPr>
          <p:spPr>
            <a:xfrm>
              <a:off x="5250180" y="1883664"/>
              <a:ext cx="1691640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Заголовок 1"/>
          <p:cNvSpPr>
            <a:spLocks noGrp="1"/>
          </p:cNvSpPr>
          <p:nvPr>
            <p:ph type="ctrTitle"/>
          </p:nvPr>
        </p:nvSpPr>
        <p:spPr>
          <a:xfrm>
            <a:off x="1629103" y="2244830"/>
            <a:ext cx="8933796" cy="2437232"/>
          </a:xfrm>
        </p:spPr>
        <p:txBody>
          <a:bodyPr tIns="45720" bIns="45720" rtlCol="0" anchor="ctr">
            <a:normAutofit/>
          </a:bodyPr>
          <a:lstStyle>
            <a:lvl1pPr algn="ctr">
              <a:lnSpc>
                <a:spcPct val="83000"/>
              </a:lnSpc>
              <a:defRPr lang="en-US" sz="6800" b="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Calibri Light" panose="020F0302020204030204" pitchFamily="34" charset="0"/>
                <a:ea typeface="+mn-ea"/>
                <a:cs typeface="+mn-cs"/>
              </a:defRPr>
            </a:lvl1pPr>
          </a:lstStyle>
          <a:p>
            <a:pPr rtl="0"/>
            <a:r>
              <a:rPr lang="ru-RU" noProof="0"/>
              <a:t>Образец заголовка</a:t>
            </a:r>
            <a:endParaRPr lang="ru-RU" noProof="0" dirty="0"/>
          </a:p>
        </p:txBody>
      </p:sp>
      <p:sp>
        <p:nvSpPr>
          <p:cNvPr id="3" name="Подзаголовок 2"/>
          <p:cNvSpPr>
            <a:spLocks noGrp="1"/>
          </p:cNvSpPr>
          <p:nvPr>
            <p:ph type="subTitle" idx="1"/>
          </p:nvPr>
        </p:nvSpPr>
        <p:spPr>
          <a:xfrm>
            <a:off x="1629101" y="4682062"/>
            <a:ext cx="8936846" cy="457201"/>
          </a:xfrm>
        </p:spPr>
        <p:txBody>
          <a:bodyPr rtlCol="0">
            <a:normAutofit/>
          </a:bodyPr>
          <a:lstStyle>
            <a:lvl1pPr marL="0" indent="0" algn="ctr">
              <a:spcBef>
                <a:spcPts val="0"/>
              </a:spcBef>
              <a:buNone/>
              <a:defRPr sz="1800" spc="80" baseline="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600"/>
            </a:lvl2pPr>
            <a:lvl3pPr marL="914400" indent="0" algn="ctr">
              <a:buNone/>
              <a:defRPr sz="16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ru-RU" noProof="0"/>
              <a:t>Образец подзаголовка</a:t>
            </a:r>
            <a:endParaRPr lang="ru-RU" noProof="0" dirty="0"/>
          </a:p>
        </p:txBody>
      </p:sp>
      <p:sp>
        <p:nvSpPr>
          <p:cNvPr id="20" name="Дата 19"/>
          <p:cNvSpPr>
            <a:spLocks noGrp="1"/>
          </p:cNvSpPr>
          <p:nvPr>
            <p:ph type="dt" sz="half" idx="10"/>
          </p:nvPr>
        </p:nvSpPr>
        <p:spPr>
          <a:xfrm>
            <a:off x="5318760" y="1341256"/>
            <a:ext cx="1554480" cy="485546"/>
          </a:xfrm>
        </p:spPr>
        <p:txBody>
          <a:bodyPr rtlCol="0"/>
          <a:lstStyle>
            <a:lvl1pPr algn="ctr">
              <a:defRPr sz="1300" spc="0" baseline="0">
                <a:solidFill>
                  <a:srgbClr val="FFFFFF"/>
                </a:solidFill>
                <a:latin typeface="Calibri" panose="020F0502020204030204" pitchFamily="34" charset="0"/>
              </a:defRPr>
            </a:lvl1pPr>
          </a:lstStyle>
          <a:p>
            <a:fld id="{6093F0A7-DC5A-44AF-A9AE-6E1FB8DE711A}" type="datetime1">
              <a:rPr lang="ru-RU" noProof="0" smtClean="0"/>
              <a:t>10.03.2023</a:t>
            </a:fld>
            <a:endParaRPr lang="ru-RU" noProof="0" dirty="0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>
          <a:xfrm>
            <a:off x="1629100" y="5177408"/>
            <a:ext cx="5730295" cy="228600"/>
          </a:xfrm>
        </p:spPr>
        <p:txBody>
          <a:bodyPr rtlCol="0"/>
          <a:lstStyle>
            <a:lvl1pPr algn="l"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rtl="0"/>
            <a:endParaRPr lang="ru-RU" noProof="0" dirty="0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12"/>
          </p:nvPr>
        </p:nvSpPr>
        <p:spPr>
          <a:xfrm>
            <a:off x="8606920" y="5177408"/>
            <a:ext cx="1955980" cy="228600"/>
          </a:xfrm>
        </p:spPr>
        <p:txBody>
          <a:bodyPr rtlCol="0"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rtl="0"/>
            <a:fld id="{34B7E4EF-A1BD-40F4-AB7B-04F084DD991D}" type="slidenum">
              <a:rPr lang="ru-RU" noProof="0" smtClean="0"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11847017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 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noProof="0"/>
              <a:t>Образец заголовка</a:t>
            </a:r>
            <a:endParaRPr lang="ru-RU" noProof="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lvl="0" rtl="0"/>
            <a:r>
              <a:rPr lang="ru-RU" noProof="0"/>
              <a:t>Образец текста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  <a:endParaRPr lang="ru-RU" noProof="0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C08D4E67-2505-4E82-BB95-82CED9C9BC5F}" type="datetime1">
              <a:rPr lang="ru-RU" noProof="0" smtClean="0"/>
              <a:t>10.03.2023</a:t>
            </a:fld>
            <a:endParaRPr lang="ru-RU" noProof="0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noProof="0" dirty="0"/>
          </a:p>
        </p:txBody>
      </p:sp>
      <p:sp>
        <p:nvSpPr>
          <p:cNvPr id="6" name="Номер слайда 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4B7E4EF-A1BD-40F4-AB7B-04F084DD991D}" type="slidenum">
              <a:rPr lang="ru-RU" noProof="0" smtClean="0"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25758817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id="{0A4A1889-E37C-4EC3-9E41-9DAD221CF389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 dirty="0">
              <a:latin typeface="Calibri" panose="020F0502020204030204" pitchFamily="34" charset="0"/>
            </a:endParaRPr>
          </a:p>
        </p:txBody>
      </p:sp>
      <p:sp useBgFill="1">
        <p:nvSpPr>
          <p:cNvPr id="23" name="Прямоугольник 22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24" name="Прямоугольник 23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30" name="Прямоугольник 29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29156" y="2275165"/>
            <a:ext cx="8933688" cy="2406895"/>
          </a:xfrm>
        </p:spPr>
        <p:txBody>
          <a:bodyPr rtlCol="0" anchor="ctr">
            <a:normAutofit/>
          </a:bodyPr>
          <a:lstStyle>
            <a:lvl1pPr algn="ctr">
              <a:lnSpc>
                <a:spcPct val="83000"/>
              </a:lnSpc>
              <a:defRPr lang="en-US" sz="680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Calibri Light" panose="020F0302020204030204" pitchFamily="34" charset="0"/>
                <a:ea typeface="+mn-ea"/>
                <a:cs typeface="+mn-cs"/>
              </a:defRPr>
            </a:lvl1pPr>
          </a:lstStyle>
          <a:p>
            <a:pPr rtl="0"/>
            <a:r>
              <a:rPr lang="ru-RU" noProof="0"/>
              <a:t>Образец заголовка</a:t>
            </a:r>
            <a:endParaRPr lang="ru-RU" noProof="0" dirty="0"/>
          </a:p>
        </p:txBody>
      </p:sp>
      <p:grpSp>
        <p:nvGrpSpPr>
          <p:cNvPr id="16" name="Группа 15">
            <a:extLst>
              <a:ext uri="{FF2B5EF4-FFF2-40B4-BE49-F238E27FC236}">
                <a16:creationId xmlns:a16="http://schemas.microsoft.com/office/drawing/2014/main" id="{1683EB04-C23E-490C-A1A6-030CF79D23C8}"/>
              </a:ext>
            </a:extLst>
          </p:cNvPr>
          <p:cNvGrpSpPr/>
          <p:nvPr/>
        </p:nvGrpSpPr>
        <p:grpSpPr>
          <a:xfrm>
            <a:off x="5250180" y="1267730"/>
            <a:ext cx="1691640" cy="615934"/>
            <a:chOff x="5250180" y="1267730"/>
            <a:chExt cx="1691640" cy="615934"/>
          </a:xfrm>
        </p:grpSpPr>
        <p:cxnSp>
          <p:nvCxnSpPr>
            <p:cNvPr id="17" name="Прямая соединительная линия 16">
              <a:extLst>
                <a:ext uri="{FF2B5EF4-FFF2-40B4-BE49-F238E27FC236}">
                  <a16:creationId xmlns:a16="http://schemas.microsoft.com/office/drawing/2014/main" id="{F8A84C03-E1CA-4A4E-81D6-9BB0C335B7A0}"/>
                </a:ext>
              </a:extLst>
            </p:cNvPr>
            <p:cNvCxnSpPr/>
            <p:nvPr/>
          </p:nvCxnSpPr>
          <p:spPr>
            <a:xfrm>
              <a:off x="525018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Прямая соединительная линия 17">
              <a:extLst>
                <a:ext uri="{FF2B5EF4-FFF2-40B4-BE49-F238E27FC236}">
                  <a16:creationId xmlns:a16="http://schemas.microsoft.com/office/drawing/2014/main" id="{4A26FB5A-D5D1-4DAB-AC43-7F51A7F2D197}"/>
                </a:ext>
              </a:extLst>
            </p:cNvPr>
            <p:cNvCxnSpPr/>
            <p:nvPr/>
          </p:nvCxnSpPr>
          <p:spPr>
            <a:xfrm>
              <a:off x="694182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Прямая соединительная линия 18">
              <a:extLst>
                <a:ext uri="{FF2B5EF4-FFF2-40B4-BE49-F238E27FC236}">
                  <a16:creationId xmlns:a16="http://schemas.microsoft.com/office/drawing/2014/main" id="{49303F14-E560-4C02-94F4-B4695FE26813}"/>
                </a:ext>
              </a:extLst>
            </p:cNvPr>
            <p:cNvCxnSpPr/>
            <p:nvPr/>
          </p:nvCxnSpPr>
          <p:spPr>
            <a:xfrm>
              <a:off x="5250180" y="1883664"/>
              <a:ext cx="1691640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29156" y="4682062"/>
            <a:ext cx="8939784" cy="457200"/>
          </a:xfrm>
        </p:spPr>
        <p:txBody>
          <a:bodyPr rtlCol="0" anchor="t">
            <a:normAutofit/>
          </a:bodyPr>
          <a:lstStyle>
            <a:lvl1pPr marL="0" indent="0" algn="ctr">
              <a:buNone/>
              <a:tabLst>
                <a:tab pos="2633663" algn="l"/>
              </a:tabLst>
              <a:defRPr sz="1800">
                <a:solidFill>
                  <a:schemeClr val="tx1">
                    <a:lumMod val="95000"/>
                    <a:lumOff val="5000"/>
                  </a:schemeClr>
                </a:solidFill>
                <a:effectLst/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ru-RU" noProof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5318760" y="1344502"/>
            <a:ext cx="1554480" cy="498781"/>
          </a:xfrm>
        </p:spPr>
        <p:txBody>
          <a:bodyPr rtlCol="0"/>
          <a:lstStyle>
            <a:lvl1pPr algn="ctr">
              <a:defRPr lang="en-US" sz="1300" kern="1200" spc="0" baseline="0">
                <a:solidFill>
                  <a:srgbClr val="FFFFFF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</a:lstStyle>
          <a:p>
            <a:fld id="{B84A7ECE-6E6C-475A-BC2F-9A3A5A46EBB4}" type="datetime1">
              <a:rPr lang="ru-RU" noProof="0" smtClean="0"/>
              <a:t>10.03.2023</a:t>
            </a:fld>
            <a:endParaRPr lang="ru-RU" noProof="0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1629157" y="5177408"/>
            <a:ext cx="5660134" cy="228600"/>
          </a:xfrm>
        </p:spPr>
        <p:txBody>
          <a:bodyPr rtlCol="0"/>
          <a:lstStyle>
            <a:lvl1pPr algn="l"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rtl="0"/>
            <a:endParaRPr lang="ru-RU" noProof="0" dirty="0"/>
          </a:p>
        </p:txBody>
      </p:sp>
      <p:sp>
        <p:nvSpPr>
          <p:cNvPr id="6" name="Номер слайда 5"/>
          <p:cNvSpPr>
            <a:spLocks noGrp="1"/>
          </p:cNvSpPr>
          <p:nvPr>
            <p:ph type="sldNum" sz="quarter" idx="12"/>
          </p:nvPr>
        </p:nvSpPr>
        <p:spPr>
          <a:xfrm>
            <a:off x="8604504" y="5177408"/>
            <a:ext cx="1958339" cy="228600"/>
          </a:xfrm>
        </p:spPr>
        <p:txBody>
          <a:bodyPr rtlCol="0"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rtl="0"/>
            <a:fld id="{34B7E4EF-A1BD-40F4-AB7B-04F084DD991D}" type="slidenum">
              <a:rPr lang="ru-RU" noProof="0" smtClean="0"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21697321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 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 7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noProof="0"/>
              <a:t>Образец заголовка</a:t>
            </a:r>
            <a:endParaRPr lang="ru-RU" noProof="0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066800" y="2103120"/>
            <a:ext cx="4663440" cy="3749040"/>
          </a:xfrm>
        </p:spPr>
        <p:txBody>
          <a:bodyPr rtlCol="0"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 rtl="0"/>
            <a:r>
              <a:rPr lang="ru-RU" noProof="0"/>
              <a:t>Образец текста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  <a:endParaRPr lang="ru-RU" noProof="0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461760" y="2103120"/>
            <a:ext cx="4663440" cy="3749040"/>
          </a:xfrm>
        </p:spPr>
        <p:txBody>
          <a:bodyPr rtlCol="0"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 rtl="0"/>
            <a:r>
              <a:rPr lang="ru-RU" noProof="0"/>
              <a:t>Образец текста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  <a:endParaRPr lang="ru-RU" noProof="0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620878B6-B175-4A13-B785-A7F7CFC44C02}" type="datetime1">
              <a:rPr lang="ru-RU" noProof="0" smtClean="0"/>
              <a:t>10.03.2023</a:t>
            </a:fld>
            <a:endParaRPr lang="ru-RU" noProof="0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noProof="0" dirty="0"/>
          </a:p>
        </p:txBody>
      </p:sp>
      <p:sp>
        <p:nvSpPr>
          <p:cNvPr id="7" name="Номер слайда 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4B7E4EF-A1BD-40F4-AB7B-04F084DD991D}" type="slidenum">
              <a:rPr lang="ru-RU" noProof="0" smtClean="0"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35005825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 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noProof="0"/>
              <a:t>Образец заголовка</a:t>
            </a:r>
            <a:endParaRPr lang="ru-RU" noProof="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69848" y="2074334"/>
            <a:ext cx="4663440" cy="640080"/>
          </a:xfrm>
        </p:spPr>
        <p:txBody>
          <a:bodyPr rtlCol="0" anchor="ctr">
            <a:normAutofit/>
          </a:bodyPr>
          <a:lstStyle>
            <a:lvl1pPr marL="0" indent="0" algn="l">
              <a:spcBef>
                <a:spcPts val="0"/>
              </a:spcBef>
              <a:buNone/>
              <a:defRPr sz="1900" b="1" i="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457200" indent="0">
              <a:buNone/>
              <a:defRPr sz="18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 noProof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1069848" y="2792472"/>
            <a:ext cx="4663440" cy="3163825"/>
          </a:xfrm>
        </p:spPr>
        <p:txBody>
          <a:bodyPr rtlCol="0"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 rtl="0"/>
            <a:r>
              <a:rPr lang="ru-RU" noProof="0"/>
              <a:t>Образец текста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  <a:endParaRPr lang="ru-RU" noProof="0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458712" y="2074334"/>
            <a:ext cx="4663440" cy="640080"/>
          </a:xfrm>
        </p:spPr>
        <p:txBody>
          <a:bodyPr rtlCol="0" anchor="ctr">
            <a:normAutofit/>
          </a:bodyPr>
          <a:lstStyle>
            <a:lvl1pPr marL="0" indent="0" algn="l">
              <a:spcBef>
                <a:spcPts val="0"/>
              </a:spcBef>
              <a:buNone/>
              <a:defRPr sz="1900" b="1">
                <a:solidFill>
                  <a:schemeClr val="tx1"/>
                </a:solidFill>
              </a:defRPr>
            </a:lvl1pPr>
            <a:lvl2pPr marL="457200" indent="0">
              <a:buNone/>
              <a:defRPr sz="18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 noProof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458712" y="2792471"/>
            <a:ext cx="4663440" cy="3164509"/>
          </a:xfrm>
        </p:spPr>
        <p:txBody>
          <a:bodyPr rtlCol="0"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 rtl="0"/>
            <a:r>
              <a:rPr lang="ru-RU" noProof="0"/>
              <a:t>Образец текста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  <a:endParaRPr lang="ru-RU" noProof="0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898228A3-6009-4E5C-AA14-B5275B9D27EC}" type="datetime1">
              <a:rPr lang="ru-RU" noProof="0" smtClean="0"/>
              <a:t>10.03.2023</a:t>
            </a:fld>
            <a:endParaRPr lang="ru-RU" noProof="0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noProof="0" dirty="0"/>
          </a:p>
        </p:txBody>
      </p:sp>
      <p:sp>
        <p:nvSpPr>
          <p:cNvPr id="9" name="Номер слайда 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4B7E4EF-A1BD-40F4-AB7B-04F084DD991D}" type="slidenum">
              <a:rPr lang="ru-RU" noProof="0" smtClean="0"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10207325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 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noProof="0"/>
              <a:t>Образец заголовка</a:t>
            </a:r>
            <a:endParaRPr lang="ru-RU" noProof="0" dirty="0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9B3DD630-7E44-428C-B9AE-C914A669B0CC}" type="datetime1">
              <a:rPr lang="ru-RU" noProof="0" smtClean="0"/>
              <a:t>10.03.2023</a:t>
            </a:fld>
            <a:endParaRPr lang="ru-RU" noProof="0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noProof="0" dirty="0"/>
          </a:p>
        </p:txBody>
      </p:sp>
      <p:sp>
        <p:nvSpPr>
          <p:cNvPr id="5" name="Номер слайда 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4B7E4EF-A1BD-40F4-AB7B-04F084DD991D}" type="slidenum">
              <a:rPr lang="ru-RU" noProof="0" smtClean="0"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10735875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6003DBA1-9E3D-4ED6-8390-88C991AD141F}" type="datetime1">
              <a:rPr lang="ru-RU" noProof="0" smtClean="0"/>
              <a:t>10.03.2023</a:t>
            </a:fld>
            <a:endParaRPr lang="ru-RU" noProof="0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noProof="0" dirty="0"/>
          </a:p>
        </p:txBody>
      </p:sp>
      <p:sp>
        <p:nvSpPr>
          <p:cNvPr id="4" name="Номер слайда 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4B7E4EF-A1BD-40F4-AB7B-04F084DD991D}" type="slidenum">
              <a:rPr lang="ru-RU" noProof="0" smtClean="0"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23753279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D5E1BBF9-8BEF-4353-BA68-30AAF9EBD8D8}"/>
              </a:ext>
            </a:extLst>
          </p:cNvPr>
          <p:cNvSpPr/>
          <p:nvPr/>
        </p:nvSpPr>
        <p:spPr>
          <a:xfrm>
            <a:off x="8119870" y="237744"/>
            <a:ext cx="3826596" cy="6382512"/>
          </a:xfrm>
          <a:prstGeom prst="rect">
            <a:avLst/>
          </a:prstGeom>
          <a:solidFill>
            <a:schemeClr val="bg1">
              <a:lumMod val="85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5B941C21-2A5D-4912-AB06-1BB0C0EB6AE1}"/>
              </a:ext>
            </a:extLst>
          </p:cNvPr>
          <p:cNvSpPr/>
          <p:nvPr/>
        </p:nvSpPr>
        <p:spPr>
          <a:xfrm>
            <a:off x="8254660" y="374904"/>
            <a:ext cx="3557016" cy="6108192"/>
          </a:xfrm>
          <a:prstGeom prst="rect">
            <a:avLst/>
          </a:prstGeom>
          <a:noFill/>
          <a:ln w="6350" cap="sq">
            <a:solidFill>
              <a:schemeClr val="tx1">
                <a:lumMod val="75000"/>
                <a:lumOff val="2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458200" y="607392"/>
            <a:ext cx="3161963" cy="1645920"/>
          </a:xfrm>
        </p:spPr>
        <p:txBody>
          <a:bodyPr rtlCol="0" anchor="b">
            <a:norm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3200" b="0" kern="1200" cap="none" spc="0" baseline="0" dirty="0">
                <a:solidFill>
                  <a:schemeClr val="tx1"/>
                </a:solidFill>
                <a:effectLst/>
                <a:latin typeface="Calibri Light" panose="020F0302020204030204" pitchFamily="34" charset="0"/>
                <a:ea typeface="+mn-ea"/>
                <a:cs typeface="+mn-cs"/>
              </a:defRPr>
            </a:lvl1pPr>
          </a:lstStyle>
          <a:p>
            <a:pPr rtl="0"/>
            <a:r>
              <a:rPr lang="ru-RU" noProof="0"/>
              <a:t>Образец заголовка</a:t>
            </a:r>
            <a:endParaRPr lang="ru-RU" noProof="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85800" y="609600"/>
            <a:ext cx="6858000" cy="5334000"/>
          </a:xfrm>
        </p:spPr>
        <p:txBody>
          <a:bodyPr rtlCol="0"/>
          <a:lstStyle>
            <a:lvl1pPr>
              <a:defRPr sz="19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 rtl="0"/>
            <a:r>
              <a:rPr lang="ru-RU" noProof="0"/>
              <a:t>Образец текста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  <a:endParaRPr lang="ru-RU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458200" y="2336800"/>
            <a:ext cx="3161963" cy="3606800"/>
          </a:xfrm>
        </p:spPr>
        <p:txBody>
          <a:bodyPr rtlCol="0">
            <a:normAutofit/>
          </a:bodyPr>
          <a:lstStyle>
            <a:lvl1pPr marL="0" indent="0">
              <a:lnSpc>
                <a:spcPct val="110000"/>
              </a:lnSpc>
              <a:spcBef>
                <a:spcPts val="800"/>
              </a:spcBef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ru-RU" noProof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>
          <a:xfrm>
            <a:off x="5588000" y="6035040"/>
            <a:ext cx="1955800" cy="365760"/>
          </a:xfrm>
        </p:spPr>
        <p:txBody>
          <a:bodyPr rtlCol="0"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rtl="0"/>
            <a:fld id="{BB1D0EFD-1082-4592-BF47-1693D849B4AA}" type="datetime1">
              <a:rPr lang="ru-RU" noProof="0" smtClean="0"/>
              <a:t>10.03.2023</a:t>
            </a:fld>
            <a:endParaRPr lang="ru-RU" noProof="0" dirty="0"/>
          </a:p>
        </p:txBody>
      </p:sp>
      <p:sp>
        <p:nvSpPr>
          <p:cNvPr id="9" name="Нижний колонтитул 8"/>
          <p:cNvSpPr>
            <a:spLocks noGrp="1"/>
          </p:cNvSpPr>
          <p:nvPr>
            <p:ph type="ftr" sz="quarter" idx="11"/>
          </p:nvPr>
        </p:nvSpPr>
        <p:spPr>
          <a:xfrm>
            <a:off x="685801" y="6035040"/>
            <a:ext cx="4584700" cy="365760"/>
          </a:xfrm>
        </p:spPr>
        <p:txBody>
          <a:bodyPr rtlCol="0"/>
          <a:lstStyle>
            <a:lvl1pPr algn="l">
              <a:defRPr/>
            </a:lvl1pPr>
          </a:lstStyle>
          <a:p>
            <a:pPr rtl="0"/>
            <a:endParaRPr lang="ru-RU" noProof="0" dirty="0"/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>
          <a:xfrm>
            <a:off x="10396728" y="6035040"/>
            <a:ext cx="1223435" cy="365760"/>
          </a:xfrm>
        </p:spPr>
        <p:txBody>
          <a:bodyPr rtlCol="0"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rtl="0"/>
            <a:fld id="{34B7E4EF-A1BD-40F4-AB7B-04F084DD991D}" type="slidenum">
              <a:rPr lang="ru-RU" noProof="0" smtClean="0"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24321606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E687CA98-D9C7-497F-A1DA-7D22F8753BCE}"/>
              </a:ext>
            </a:extLst>
          </p:cNvPr>
          <p:cNvSpPr/>
          <p:nvPr/>
        </p:nvSpPr>
        <p:spPr>
          <a:xfrm>
            <a:off x="8119870" y="237744"/>
            <a:ext cx="3826596" cy="6382512"/>
          </a:xfrm>
          <a:prstGeom prst="rect">
            <a:avLst/>
          </a:prstGeom>
          <a:solidFill>
            <a:schemeClr val="bg1">
              <a:lumMod val="85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Рисунок 2"/>
          <p:cNvSpPr>
            <a:spLocks noGrp="1" noChangeAspect="1"/>
          </p:cNvSpPr>
          <p:nvPr>
            <p:ph type="pic" idx="1"/>
          </p:nvPr>
        </p:nvSpPr>
        <p:spPr>
          <a:xfrm>
            <a:off x="228599" y="237744"/>
            <a:ext cx="7696201" cy="6382512"/>
          </a:xfr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txBody>
          <a:bodyPr rtlCol="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ru-RU" noProof="0"/>
              <a:t>Вставка рисунка</a:t>
            </a:r>
            <a:endParaRPr lang="ru-RU" noProof="0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5662337" y="6035040"/>
            <a:ext cx="2071963" cy="365760"/>
          </a:xfrm>
        </p:spPr>
        <p:txBody>
          <a:bodyPr rtlCol="0"/>
          <a:lstStyle>
            <a:lvl1pPr>
              <a:defRPr b="1">
                <a:solidFill>
                  <a:srgbClr val="FFFFFF"/>
                </a:solidFill>
                <a:effectLst>
                  <a:outerShdw blurRad="19050" dist="635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pPr rtl="0"/>
            <a:fld id="{A5A36FE6-ED1A-4348-850F-690365C9943E}" type="datetime1">
              <a:rPr lang="ru-RU" noProof="0" smtClean="0"/>
              <a:t>10.03.2023</a:t>
            </a:fld>
            <a:endParaRPr lang="ru-RU" noProof="0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612648" y="6035040"/>
            <a:ext cx="4588002" cy="365760"/>
          </a:xfrm>
        </p:spPr>
        <p:txBody>
          <a:bodyPr rtlCol="0"/>
          <a:lstStyle>
            <a:lvl1pPr marL="0" algn="r" defTabSz="914400" rtl="0" eaLnBrk="1" latinLnBrk="0" hangingPunct="1">
              <a:defRPr lang="en-US" sz="1000" b="1" kern="1200" dirty="0">
                <a:solidFill>
                  <a:srgbClr val="FFFFFF"/>
                </a:solidFill>
                <a:effectLst>
                  <a:outerShdw blurRad="19050" dist="6350" dir="2700000" algn="tl" rotWithShape="0">
                    <a:prstClr val="black">
                      <a:alpha val="40000"/>
                    </a:prstClr>
                  </a:outerShdw>
                </a:effectLst>
                <a:latin typeface="Calibri" panose="020F0502020204030204" pitchFamily="34" charset="0"/>
                <a:ea typeface="+mn-ea"/>
                <a:cs typeface="+mn-cs"/>
              </a:defRPr>
            </a:lvl1pPr>
          </a:lstStyle>
          <a:p>
            <a:pPr algn="l"/>
            <a:endParaRPr lang="ru-RU" noProof="0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0396728" y="6035040"/>
            <a:ext cx="1225296" cy="365760"/>
          </a:xfrm>
        </p:spPr>
        <p:txBody>
          <a:bodyPr rtlCol="0"/>
          <a:lstStyle/>
          <a:p>
            <a:pPr rtl="0"/>
            <a:fld id="{34B7E4EF-A1BD-40F4-AB7B-04F084DD991D}" type="slidenum">
              <a:rPr lang="ru-RU" noProof="0" smtClean="0"/>
              <a:t>‹#›</a:t>
            </a:fld>
            <a:endParaRPr lang="ru-RU" noProof="0" dirty="0"/>
          </a:p>
        </p:txBody>
      </p: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F8B3D8CC-BB13-41A5-8F34-B8E84A4F9534}"/>
              </a:ext>
            </a:extLst>
          </p:cNvPr>
          <p:cNvSpPr/>
          <p:nvPr/>
        </p:nvSpPr>
        <p:spPr>
          <a:xfrm>
            <a:off x="8254660" y="374904"/>
            <a:ext cx="3557016" cy="6108192"/>
          </a:xfrm>
          <a:prstGeom prst="rect">
            <a:avLst/>
          </a:prstGeom>
          <a:noFill/>
          <a:ln w="6350" cap="sq">
            <a:solidFill>
              <a:schemeClr val="tx1">
                <a:lumMod val="75000"/>
                <a:lumOff val="2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477250" y="603504"/>
            <a:ext cx="3144774" cy="1645920"/>
          </a:xfrm>
        </p:spPr>
        <p:txBody>
          <a:bodyPr rtlCol="0" anchor="b">
            <a:noAutofit/>
          </a:bodyPr>
          <a:lstStyle>
            <a:lvl1pPr algn="l">
              <a:lnSpc>
                <a:spcPct val="100000"/>
              </a:lnSpc>
              <a:defRPr sz="3200" b="0">
                <a:solidFill>
                  <a:schemeClr val="tx1"/>
                </a:solidFill>
                <a:latin typeface="Calibri Light" panose="020F0302020204030204" pitchFamily="34" charset="0"/>
              </a:defRPr>
            </a:lvl1pPr>
          </a:lstStyle>
          <a:p>
            <a:pPr rtl="0"/>
            <a:r>
              <a:rPr lang="ru-RU" noProof="0"/>
              <a:t>Образец заголовка</a:t>
            </a:r>
            <a:endParaRPr lang="ru-RU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477250" y="2386584"/>
            <a:ext cx="3144774" cy="3511296"/>
          </a:xfrm>
        </p:spPr>
        <p:txBody>
          <a:bodyPr rtlCol="0">
            <a:normAutofit/>
          </a:bodyPr>
          <a:lstStyle>
            <a:lvl1pPr marL="0" indent="0" algn="l">
              <a:lnSpc>
                <a:spcPct val="110000"/>
              </a:lnSpc>
              <a:spcBef>
                <a:spcPts val="800"/>
              </a:spcBef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ru-RU" noProof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20991036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Прямоугольник 8">
            <a:extLst>
              <a:ext uri="{FF2B5EF4-FFF2-40B4-BE49-F238E27FC236}">
                <a16:creationId xmlns:a16="http://schemas.microsoft.com/office/drawing/2014/main" id="{1E94681D-2A4C-4A8D-B9B5-31D440D0328D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 dirty="0">
              <a:latin typeface="Calibri" panose="020F0502020204030204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34696" y="237744"/>
            <a:ext cx="11722608" cy="6382512"/>
          </a:xfrm>
          <a:prstGeom prst="rect">
            <a:avLst/>
          </a:prstGeom>
          <a:solidFill>
            <a:schemeClr val="bg1">
              <a:lumMod val="75000"/>
              <a:alpha val="60000"/>
            </a:schemeClr>
          </a:solidFill>
          <a:ln w="6350" cap="flat" cmpd="sng" algn="ctr">
            <a:noFill/>
            <a:prstDash val="solid"/>
          </a:ln>
          <a:effectLst>
            <a:softEdge rad="0"/>
          </a:effectLst>
        </p:spPr>
      </p:sp>
      <p:sp>
        <p:nvSpPr>
          <p:cNvPr id="8" name="Прямоугольник 7"/>
          <p:cNvSpPr/>
          <p:nvPr/>
        </p:nvSpPr>
        <p:spPr>
          <a:xfrm>
            <a:off x="371856" y="374904"/>
            <a:ext cx="11448288" cy="6108192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85000"/>
                <a:lumOff val="15000"/>
              </a:schemeClr>
            </a:solidFill>
            <a:prstDash val="solid"/>
            <a:miter lim="800000"/>
          </a:ln>
          <a:effectLst/>
        </p:spPr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rtl="0"/>
            <a:r>
              <a:rPr lang="ru-RU" noProof="0" dirty="0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66800" y="2103120"/>
            <a:ext cx="10058400" cy="384962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ru-RU" noProof="0" dirty="0"/>
              <a:t>Щелкните, чтобы изменить стили текста образца слайда</a:t>
            </a:r>
          </a:p>
          <a:p>
            <a:pPr lvl="1" rtl="0"/>
            <a:r>
              <a:rPr lang="ru-RU" noProof="0" dirty="0"/>
              <a:t>Второй уровень</a:t>
            </a:r>
          </a:p>
          <a:p>
            <a:pPr lvl="2" rtl="0"/>
            <a:r>
              <a:rPr lang="ru-RU" noProof="0" dirty="0"/>
              <a:t>Третий уровень</a:t>
            </a:r>
          </a:p>
          <a:p>
            <a:pPr lvl="3" rtl="0"/>
            <a:r>
              <a:rPr lang="ru-RU" noProof="0" dirty="0"/>
              <a:t>Четвертый уровень</a:t>
            </a:r>
          </a:p>
          <a:p>
            <a:pPr lvl="4" rtl="0"/>
            <a:r>
              <a:rPr lang="ru-RU" noProof="0" dirty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7256794" y="6035040"/>
            <a:ext cx="2893045" cy="3657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80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</a:defRPr>
            </a:lvl1pPr>
          </a:lstStyle>
          <a:p>
            <a:fld id="{35E22D64-DE8E-4DEC-BDCE-7A0B6C87A722}" type="datetime1">
              <a:rPr lang="ru-RU" noProof="0" smtClean="0"/>
              <a:t>10.03.2023</a:t>
            </a:fld>
            <a:endParaRPr lang="ru-RU" noProof="0" dirty="0"/>
          </a:p>
        </p:txBody>
      </p:sp>
      <p:sp>
        <p:nvSpPr>
          <p:cNvPr id="5" name="Нижний колонтитул 4"/>
          <p:cNvSpPr>
            <a:spLocks noGrp="1"/>
          </p:cNvSpPr>
          <p:nvPr>
            <p:ph type="ftr" sz="quarter" idx="3"/>
          </p:nvPr>
        </p:nvSpPr>
        <p:spPr>
          <a:xfrm>
            <a:off x="1066800" y="6035040"/>
            <a:ext cx="5816600" cy="3657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80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</a:defRPr>
            </a:lvl1pPr>
          </a:lstStyle>
          <a:p>
            <a:endParaRPr lang="ru-RU" noProof="0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10287000" y="6035040"/>
            <a:ext cx="838200" cy="3657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80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</a:defRPr>
            </a:lvl1pPr>
          </a:lstStyle>
          <a:p>
            <a:fld id="{34B7E4EF-A1BD-40F4-AB7B-04F084DD991D}" type="slidenum">
              <a:rPr lang="ru-RU" noProof="0" smtClean="0"/>
              <a:pPr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2720901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US" sz="4000" i="0" kern="1200" cap="none" spc="0" baseline="0" dirty="0">
          <a:solidFill>
            <a:schemeClr val="tx1">
              <a:lumMod val="85000"/>
              <a:lumOff val="15000"/>
            </a:schemeClr>
          </a:solidFill>
          <a:effectLst/>
          <a:latin typeface="Calibri Light" panose="020F0302020204030204" pitchFamily="34" charset="0"/>
          <a:ea typeface="+mn-ea"/>
          <a:cs typeface="+mn-cs"/>
        </a:defRPr>
      </a:lvl1pPr>
    </p:titleStyle>
    <p:bodyStyle>
      <a:lvl1pPr marL="182880" indent="-182880" algn="l" defTabSz="914400" rtl="0" eaLnBrk="1" latinLnBrk="0" hangingPunct="1">
        <a:lnSpc>
          <a:spcPct val="110000"/>
        </a:lnSpc>
        <a:spcBef>
          <a:spcPts val="900"/>
        </a:spcBef>
        <a:spcAft>
          <a:spcPts val="0"/>
        </a:spcAft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500" kern="1200">
          <a:solidFill>
            <a:schemeClr val="tx1"/>
          </a:solidFill>
          <a:latin typeface="Calibri" panose="020F0502020204030204" pitchFamily="34" charset="0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300" kern="1200">
          <a:solidFill>
            <a:schemeClr val="tx1"/>
          </a:solidFill>
          <a:latin typeface="Calibri" panose="020F0502020204030204" pitchFamily="34" charset="0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200" kern="1200">
          <a:solidFill>
            <a:schemeClr val="tx1"/>
          </a:solidFill>
          <a:latin typeface="Calibri" panose="020F0502020204030204" pitchFamily="34" charset="0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200" kern="1200">
          <a:solidFill>
            <a:schemeClr val="tx1"/>
          </a:solidFill>
          <a:latin typeface="Calibri" panose="020F0502020204030204" pitchFamily="34" charset="0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200" kern="1200">
          <a:solidFill>
            <a:schemeClr val="tx1"/>
          </a:solidFill>
          <a:latin typeface="Calibri" panose="020F0502020204030204" pitchFamily="34" charset="0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7" Type="http://schemas.openxmlformats.org/officeDocument/2006/relationships/image" Target="../media/image5.png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1.xml"/><Relationship Id="rId6" Type="http://schemas.openxmlformats.org/officeDocument/2006/relationships/image" Target="../media/image4.jpeg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7" Type="http://schemas.openxmlformats.org/officeDocument/2006/relationships/image" Target="../media/image5.png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2.xml"/><Relationship Id="rId6" Type="http://schemas.openxmlformats.org/officeDocument/2006/relationships/image" Target="../media/image4.jpeg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цветочные изображения">
            <a:extLst>
              <a:ext uri="{FF2B5EF4-FFF2-40B4-BE49-F238E27FC236}">
                <a16:creationId xmlns:a16="http://schemas.microsoft.com/office/drawing/2014/main" id="{46768272-0F6A-4E58-A45C-F10D015D8952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1980" cy="6858000"/>
          </a:xfrm>
          <a:prstGeom prst="rect">
            <a:avLst/>
          </a:prstGeom>
        </p:spPr>
      </p:pic>
      <p:sp useBgFill="1">
        <p:nvSpPr>
          <p:cNvPr id="73" name="Прямоугольник 72">
            <a:extLst>
              <a:ext uri="{FF2B5EF4-FFF2-40B4-BE49-F238E27FC236}">
                <a16:creationId xmlns:a16="http://schemas.microsoft.com/office/drawing/2014/main" id="{BF9FFE17-DE95-4821-ACC1-B90C9544929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307870" y="1267730"/>
            <a:ext cx="9576262" cy="4307950"/>
          </a:xfrm>
          <a:prstGeom prst="rect">
            <a:avLst/>
          </a:prstGeom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75" name="Прямоугольник 74">
            <a:extLst>
              <a:ext uri="{FF2B5EF4-FFF2-40B4-BE49-F238E27FC236}">
                <a16:creationId xmlns:a16="http://schemas.microsoft.com/office/drawing/2014/main" id="{03CF76AF-FF72-4430-A772-0584032902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C8722DDC-8EEE-4A06-8DFE-B44871EAA2C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508116" y="4843992"/>
            <a:ext cx="2502553" cy="610761"/>
          </a:xfrm>
        </p:spPr>
        <p:txBody>
          <a:bodyPr rtlCol="0">
            <a:normAutofit fontScale="77500" lnSpcReduction="20000"/>
          </a:bodyPr>
          <a:lstStyle/>
          <a:p>
            <a:pPr rtl="0">
              <a:spcAft>
                <a:spcPts val="600"/>
              </a:spcAft>
            </a:pPr>
            <a:r>
              <a:rPr lang="ru-RU" sz="2000" b="1" dirty="0"/>
              <a:t>студент 35к группы </a:t>
            </a:r>
          </a:p>
          <a:p>
            <a:pPr rtl="0">
              <a:spcAft>
                <a:spcPts val="600"/>
              </a:spcAft>
            </a:pPr>
            <a:r>
              <a:rPr lang="ru-RU" sz="2000" b="1" dirty="0"/>
              <a:t>Зубков А.Ю.</a:t>
            </a:r>
          </a:p>
        </p:txBody>
      </p:sp>
      <p:sp>
        <p:nvSpPr>
          <p:cNvPr id="77" name="Прямоугольник 76">
            <a:extLst>
              <a:ext uri="{FF2B5EF4-FFF2-40B4-BE49-F238E27FC236}">
                <a16:creationId xmlns:a16="http://schemas.microsoft.com/office/drawing/2014/main" id="{0B1C8180-2FDD-4202-8C45-4057CB1AB2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79" name="Прямая соединительная линия 78">
            <a:extLst>
              <a:ext uri="{FF2B5EF4-FFF2-40B4-BE49-F238E27FC236}">
                <a16:creationId xmlns:a16="http://schemas.microsoft.com/office/drawing/2014/main" id="{D6E86CC6-13EA-4A88-86AD-CF27BF52CC9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250180" y="1267730"/>
            <a:ext cx="0" cy="64008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rgbClr val="FFFFFF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Прямая соединительная линия 80">
            <a:extLst>
              <a:ext uri="{FF2B5EF4-FFF2-40B4-BE49-F238E27FC236}">
                <a16:creationId xmlns:a16="http://schemas.microsoft.com/office/drawing/2014/main" id="{3F80B441-4F7D-4B40-8A13-FED03A1F3A1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941820" y="1267730"/>
            <a:ext cx="0" cy="64008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rgbClr val="FFFFFF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Прямая соединительная линия 82">
            <a:extLst>
              <a:ext uri="{FF2B5EF4-FFF2-40B4-BE49-F238E27FC236}">
                <a16:creationId xmlns:a16="http://schemas.microsoft.com/office/drawing/2014/main" id="{70C7FD1A-44B1-4E4C-B0C9-A8103DCCDCC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250180" y="1913025"/>
            <a:ext cx="1691640" cy="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rgbClr val="FFFFFF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6" name="Picture 2">
            <a:extLst>
              <a:ext uri="{FF2B5EF4-FFF2-40B4-BE49-F238E27FC236}">
                <a16:creationId xmlns:a16="http://schemas.microsoft.com/office/drawing/2014/main" id="{0F6C5E73-7B1C-B9B9-AF74-59C3798231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62641" y="0"/>
            <a:ext cx="1423615" cy="14236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>
            <a:extLst>
              <a:ext uri="{FF2B5EF4-FFF2-40B4-BE49-F238E27FC236}">
                <a16:creationId xmlns:a16="http://schemas.microsoft.com/office/drawing/2014/main" id="{87C963EC-5A1B-FFCB-EB9C-D1559CEBAD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886" y="0"/>
            <a:ext cx="1327756" cy="16075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8C3B467-088C-4F3D-A9A7-105C4E1E20C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72520" y="1902910"/>
            <a:ext cx="8649738" cy="2989129"/>
          </a:xfrm>
        </p:spPr>
        <p:txBody>
          <a:bodyPr rtlCol="0">
            <a:normAutofit/>
          </a:bodyPr>
          <a:lstStyle/>
          <a:p>
            <a:r>
              <a:rPr lang="ru-RU" sz="3600" b="1" dirty="0">
                <a:solidFill>
                  <a:schemeClr val="tx1"/>
                </a:solidFill>
              </a:rPr>
              <a:t>Всероссийская конференция «Владимир Иванович Вернадский и современность»</a:t>
            </a:r>
            <a:br>
              <a:rPr lang="ru-RU" sz="3600" b="1" dirty="0">
                <a:solidFill>
                  <a:srgbClr val="C00000"/>
                </a:solidFill>
              </a:rPr>
            </a:br>
            <a:br>
              <a:rPr lang="ru-RU" sz="3600" b="1" dirty="0">
                <a:solidFill>
                  <a:srgbClr val="C00000"/>
                </a:solidFill>
              </a:rPr>
            </a:br>
            <a:r>
              <a:rPr lang="ru-RU" sz="4900" b="1" dirty="0">
                <a:solidFill>
                  <a:srgbClr val="C00000"/>
                </a:solidFill>
              </a:rPr>
              <a:t>«Ноосфера» В.И. Вернадского: прошлое и будущее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1248A40F-5769-BFC0-857D-ABDA28F9C393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40078" t="16502" r="32586" b="24665"/>
          <a:stretch/>
        </p:blipFill>
        <p:spPr>
          <a:xfrm>
            <a:off x="5128690" y="-14590"/>
            <a:ext cx="1927430" cy="20180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2808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F6CE5C75-4F07-CEDD-7604-085EFCED033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6318" y="588503"/>
            <a:ext cx="6380048" cy="5656654"/>
          </a:xfrm>
        </p:spPr>
        <p:txBody>
          <a:bodyPr>
            <a:normAutofit fontScale="85000" lnSpcReduction="20000"/>
          </a:bodyPr>
          <a:lstStyle/>
          <a:p>
            <a:pPr algn="just"/>
            <a:r>
              <a:rPr lang="ru-RU" sz="2600" dirty="0"/>
              <a:t>Понятие ноосферы как обтекающей земной шар идеальной, «мыслящей» оболочки ввели в оборот </a:t>
            </a:r>
            <a:r>
              <a:rPr lang="ru-RU" sz="2600" b="1" dirty="0">
                <a:solidFill>
                  <a:srgbClr val="C00000"/>
                </a:solidFill>
              </a:rPr>
              <a:t>П. Тейяр де Шарден и Э. </a:t>
            </a:r>
            <a:r>
              <a:rPr lang="ru-RU" sz="2600" b="1" dirty="0" err="1">
                <a:solidFill>
                  <a:srgbClr val="C00000"/>
                </a:solidFill>
              </a:rPr>
              <a:t>Леруа</a:t>
            </a:r>
            <a:r>
              <a:rPr lang="ru-RU" sz="2600" b="1" dirty="0">
                <a:solidFill>
                  <a:srgbClr val="C00000"/>
                </a:solidFill>
              </a:rPr>
              <a:t>.</a:t>
            </a:r>
          </a:p>
          <a:p>
            <a:pPr marL="0" indent="0" algn="just">
              <a:buNone/>
            </a:pPr>
            <a:endParaRPr lang="ru-RU" sz="2600" dirty="0"/>
          </a:p>
          <a:p>
            <a:pPr algn="just"/>
            <a:r>
              <a:rPr lang="ru-RU" sz="2600" dirty="0"/>
              <a:t>Понятие «ноосфера» в большинстве случаев связывают с русским ученым, академиком        </a:t>
            </a:r>
            <a:r>
              <a:rPr lang="ru-RU" sz="2600" b="1" dirty="0">
                <a:solidFill>
                  <a:srgbClr val="C00000"/>
                </a:solidFill>
              </a:rPr>
              <a:t>В.И. Вернадским</a:t>
            </a:r>
            <a:r>
              <a:rPr lang="ru-RU" sz="2600" dirty="0"/>
              <a:t>, внесшим наибольший вклад в развитие данной концепции.</a:t>
            </a:r>
          </a:p>
          <a:p>
            <a:pPr marL="0" indent="0" algn="just">
              <a:buNone/>
            </a:pPr>
            <a:endParaRPr lang="ru-RU" sz="2600" dirty="0"/>
          </a:p>
          <a:p>
            <a:pPr algn="just"/>
            <a:r>
              <a:rPr lang="ru-RU" sz="2600" dirty="0"/>
              <a:t>Положения учения В.И. Вернадского не встретили серьезных возражений, но и не оказались востребованными ни в России, ни за рубежом. </a:t>
            </a:r>
          </a:p>
          <a:p>
            <a:pPr marL="0" indent="0" algn="just">
              <a:buNone/>
            </a:pPr>
            <a:r>
              <a:rPr lang="ru-RU" sz="2600" dirty="0"/>
              <a:t>В 1931 году ученый вынужден был записать: </a:t>
            </a:r>
            <a:r>
              <a:rPr lang="ru-RU" sz="2600" b="1" i="1" dirty="0">
                <a:solidFill>
                  <a:srgbClr val="C00000"/>
                </a:solidFill>
              </a:rPr>
              <a:t>"Царство моих идей впереди".</a:t>
            </a:r>
            <a:br>
              <a:rPr lang="ru-RU" sz="2400" dirty="0"/>
            </a:br>
            <a:br>
              <a:rPr lang="ru-RU" sz="2400" dirty="0"/>
            </a:br>
            <a:endParaRPr lang="ru-RU" sz="2000" dirty="0"/>
          </a:p>
        </p:txBody>
      </p:sp>
      <p:pic>
        <p:nvPicPr>
          <p:cNvPr id="1026" name="Picture 2" descr="ноосфера">
            <a:extLst>
              <a:ext uri="{FF2B5EF4-FFF2-40B4-BE49-F238E27FC236}">
                <a16:creationId xmlns:a16="http://schemas.microsoft.com/office/drawing/2014/main" id="{92A3E1D4-B373-DAC7-8720-7451F5CCDFE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9049" y="167951"/>
            <a:ext cx="4577919" cy="652209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9233ACEC-09AF-1C3D-B436-4DD8AFCA7D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676900" y="6492240"/>
            <a:ext cx="838200" cy="365760"/>
          </a:xfrm>
          <a:solidFill>
            <a:schemeClr val="bg1">
              <a:lumMod val="65000"/>
            </a:schemeClr>
          </a:solidFill>
        </p:spPr>
        <p:txBody>
          <a:bodyPr/>
          <a:lstStyle/>
          <a:p>
            <a:pPr algn="ctr" rtl="0"/>
            <a:fld id="{34B7E4EF-A1BD-40F4-AB7B-04F084DD991D}" type="slidenum">
              <a:rPr lang="ru-RU" sz="1800" noProof="0" smtClean="0"/>
              <a:pPr algn="ctr" rtl="0"/>
              <a:t>2</a:t>
            </a:fld>
            <a:endParaRPr lang="ru-RU" sz="1800" noProof="0" dirty="0"/>
          </a:p>
        </p:txBody>
      </p:sp>
    </p:spTree>
    <p:extLst>
      <p:ext uri="{BB962C8B-B14F-4D97-AF65-F5344CB8AC3E}">
        <p14:creationId xmlns:p14="http://schemas.microsoft.com/office/powerpoint/2010/main" val="392480412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: скругленные углы 3">
            <a:extLst>
              <a:ext uri="{FF2B5EF4-FFF2-40B4-BE49-F238E27FC236}">
                <a16:creationId xmlns:a16="http://schemas.microsoft.com/office/drawing/2014/main" id="{2CF79AA2-1E45-061A-9050-5292FA81C44F}"/>
              </a:ext>
            </a:extLst>
          </p:cNvPr>
          <p:cNvSpPr/>
          <p:nvPr/>
        </p:nvSpPr>
        <p:spPr>
          <a:xfrm>
            <a:off x="374073" y="4853007"/>
            <a:ext cx="6204009" cy="1013866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A5DC449-7D8D-782A-1D8E-1F5FA2CFF7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2102" y="202785"/>
            <a:ext cx="11493495" cy="1295275"/>
          </a:xfrm>
        </p:spPr>
        <p:txBody>
          <a:bodyPr>
            <a:normAutofit/>
          </a:bodyPr>
          <a:lstStyle/>
          <a:p>
            <a:r>
              <a:rPr lang="ru-RU" sz="3600" b="1" dirty="0">
                <a:solidFill>
                  <a:srgbClr val="C00000"/>
                </a:solidFill>
              </a:rPr>
              <a:t>Ноосфера как синтез «живого вещества» и «биосферы»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0A14E0A-A8FA-41E3-CF03-A7563A40811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6403" y="1498060"/>
            <a:ext cx="6052491" cy="4749614"/>
          </a:xfrm>
        </p:spPr>
        <p:txBody>
          <a:bodyPr>
            <a:normAutofit fontScale="92500" lnSpcReduction="20000"/>
          </a:bodyPr>
          <a:lstStyle/>
          <a:p>
            <a:pPr algn="just"/>
            <a:r>
              <a:rPr lang="ru-RU" sz="2400" dirty="0"/>
              <a:t>Вернадский определил ноосферу с помощью двух понятий: </a:t>
            </a:r>
            <a:r>
              <a:rPr lang="ru-RU" sz="2400" dirty="0">
                <a:solidFill>
                  <a:srgbClr val="C00000"/>
                </a:solidFill>
              </a:rPr>
              <a:t>«живое вещество» </a:t>
            </a:r>
            <a:r>
              <a:rPr lang="ru-RU" sz="2400" dirty="0"/>
              <a:t>и </a:t>
            </a:r>
            <a:r>
              <a:rPr lang="ru-RU" sz="2400" dirty="0">
                <a:solidFill>
                  <a:srgbClr val="C00000"/>
                </a:solidFill>
              </a:rPr>
              <a:t>«биосфера».</a:t>
            </a:r>
          </a:p>
          <a:p>
            <a:pPr marL="0" indent="0" algn="just">
              <a:buNone/>
            </a:pPr>
            <a:r>
              <a:rPr lang="ru-RU" sz="2400" i="1" dirty="0">
                <a:solidFill>
                  <a:srgbClr val="C00000"/>
                </a:solidFill>
              </a:rPr>
              <a:t>Живое вещество </a:t>
            </a:r>
            <a:r>
              <a:rPr lang="ru-RU" sz="2400" i="1" dirty="0"/>
              <a:t>– все отдельные элементы на поверхности Земли, обладающими признаками жизни.</a:t>
            </a:r>
          </a:p>
          <a:p>
            <a:pPr marL="0" indent="0" algn="just">
              <a:buNone/>
            </a:pPr>
            <a:r>
              <a:rPr lang="ru-RU" sz="2400" i="1" dirty="0">
                <a:solidFill>
                  <a:srgbClr val="C00000"/>
                </a:solidFill>
              </a:rPr>
              <a:t>Биосфера</a:t>
            </a:r>
            <a:r>
              <a:rPr lang="ru-RU" sz="2400" i="1" dirty="0"/>
              <a:t> – земная оболочка, область существования живого вещества, включающее в себя и изменённую живыми организмами среду обитания.</a:t>
            </a:r>
          </a:p>
          <a:p>
            <a:r>
              <a:rPr lang="ru-RU" sz="2400" i="1" dirty="0">
                <a:solidFill>
                  <a:srgbClr val="C00000"/>
                </a:solidFill>
              </a:rPr>
              <a:t>«Ноосфера – последнее из многих состояний эволюции биосферы в геологической истории – состояние наших дней».</a:t>
            </a:r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36C35F73-E0B6-0066-07D7-A2A0B963AC1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83908" y="1966926"/>
            <a:ext cx="2779915" cy="411403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>
            <a:extLst>
              <a:ext uri="{FF2B5EF4-FFF2-40B4-BE49-F238E27FC236}">
                <a16:creationId xmlns:a16="http://schemas.microsoft.com/office/drawing/2014/main" id="{41373EE2-1145-8C26-EDFD-2DF70000F3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69649" y="1966926"/>
            <a:ext cx="2602671" cy="435289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Номер слайда 1">
            <a:extLst>
              <a:ext uri="{FF2B5EF4-FFF2-40B4-BE49-F238E27FC236}">
                <a16:creationId xmlns:a16="http://schemas.microsoft.com/office/drawing/2014/main" id="{44303FB6-0397-976E-E8CB-66D0AA65C5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676900" y="6492240"/>
            <a:ext cx="838200" cy="365760"/>
          </a:xfrm>
          <a:solidFill>
            <a:schemeClr val="bg1">
              <a:lumMod val="65000"/>
            </a:schemeClr>
          </a:solidFill>
        </p:spPr>
        <p:txBody>
          <a:bodyPr/>
          <a:lstStyle/>
          <a:p>
            <a:pPr algn="ctr" rtl="0"/>
            <a:fld id="{34B7E4EF-A1BD-40F4-AB7B-04F084DD991D}" type="slidenum">
              <a:rPr lang="ru-RU" sz="1800" noProof="0" smtClean="0"/>
              <a:pPr algn="ctr" rtl="0"/>
              <a:t>3</a:t>
            </a:fld>
            <a:endParaRPr lang="ru-RU" sz="1800" noProof="0" dirty="0"/>
          </a:p>
        </p:txBody>
      </p:sp>
    </p:spTree>
    <p:extLst>
      <p:ext uri="{BB962C8B-B14F-4D97-AF65-F5344CB8AC3E}">
        <p14:creationId xmlns:p14="http://schemas.microsoft.com/office/powerpoint/2010/main" val="48693500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Блок-схема: альтернативный процесс 3">
            <a:extLst>
              <a:ext uri="{FF2B5EF4-FFF2-40B4-BE49-F238E27FC236}">
                <a16:creationId xmlns:a16="http://schemas.microsoft.com/office/drawing/2014/main" id="{6CB80612-01D9-EA4B-0017-A091AF39AFAF}"/>
              </a:ext>
            </a:extLst>
          </p:cNvPr>
          <p:cNvSpPr/>
          <p:nvPr/>
        </p:nvSpPr>
        <p:spPr>
          <a:xfrm>
            <a:off x="358772" y="3041779"/>
            <a:ext cx="6014404" cy="699796"/>
          </a:xfrm>
          <a:prstGeom prst="flowChartAlternateProcess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FD154A0-8898-8507-6CE9-F357588B1B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390667"/>
            <a:ext cx="5029200" cy="766924"/>
          </a:xfrm>
        </p:spPr>
        <p:txBody>
          <a:bodyPr/>
          <a:lstStyle/>
          <a:p>
            <a:r>
              <a:rPr lang="ru-RU" b="1" dirty="0">
                <a:solidFill>
                  <a:srgbClr val="C00000"/>
                </a:solidFill>
              </a:rPr>
              <a:t>Развитие ноосферы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4FC1B1C-BF98-2600-F90E-0148AF5CD1F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6323" y="1511558"/>
            <a:ext cx="6086853" cy="4955775"/>
          </a:xfrm>
        </p:spPr>
        <p:txBody>
          <a:bodyPr>
            <a:normAutofit fontScale="92500" lnSpcReduction="10000"/>
          </a:bodyPr>
          <a:lstStyle/>
          <a:p>
            <a:pPr algn="just"/>
            <a:r>
              <a:rPr lang="ru-RU" sz="2400" dirty="0"/>
              <a:t>С развитием человеческого общества в биосфере возникла новое качество: </a:t>
            </a:r>
            <a:r>
              <a:rPr lang="ru-RU" sz="2400" b="1" i="1" dirty="0">
                <a:solidFill>
                  <a:srgbClr val="C00000"/>
                </a:solidFill>
              </a:rPr>
              <a:t>сила ума</a:t>
            </a:r>
            <a:r>
              <a:rPr lang="ru-RU" sz="2400" dirty="0"/>
              <a:t>. Именно эта сила в конечном итоге меняет и биосферу. </a:t>
            </a:r>
          </a:p>
          <a:p>
            <a:pPr marL="0" indent="0" algn="just">
              <a:buNone/>
            </a:pPr>
            <a:r>
              <a:rPr lang="ru-RU" sz="2400" i="1" dirty="0"/>
              <a:t>На определённом этапе развития </a:t>
            </a:r>
            <a:r>
              <a:rPr lang="ru-RU" sz="2400" b="1" i="1" dirty="0">
                <a:solidFill>
                  <a:srgbClr val="C00000"/>
                </a:solidFill>
              </a:rPr>
              <a:t>биосфера</a:t>
            </a:r>
            <a:r>
              <a:rPr lang="ru-RU" sz="2400" i="1" dirty="0"/>
              <a:t> перерастает в </a:t>
            </a:r>
            <a:r>
              <a:rPr lang="ru-RU" sz="2400" b="1" i="1" dirty="0">
                <a:solidFill>
                  <a:srgbClr val="C00000"/>
                </a:solidFill>
              </a:rPr>
              <a:t>ноосферу.</a:t>
            </a:r>
          </a:p>
          <a:p>
            <a:pPr marL="0" indent="0" algn="just">
              <a:buNone/>
            </a:pPr>
            <a:r>
              <a:rPr lang="ru-RU" sz="2400" dirty="0"/>
              <a:t>В развитии взаимосвязей между ноосферой и биосферой выделяют </a:t>
            </a:r>
            <a:r>
              <a:rPr lang="ru-RU" sz="2400" u="sng" dirty="0">
                <a:solidFill>
                  <a:srgbClr val="C00000"/>
                </a:solidFill>
              </a:rPr>
              <a:t>2 этапа</a:t>
            </a:r>
            <a:r>
              <a:rPr lang="ru-RU" sz="2400" dirty="0"/>
              <a:t>: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ru-RU" sz="2400" dirty="0"/>
              <a:t>Когда ноосфера как целое развивается стихийно.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ru-RU" sz="2400" dirty="0"/>
              <a:t>Когда ноосфера осознает себя как единство человека и природы, как высший этап освоения природы человеком.</a:t>
            </a:r>
          </a:p>
          <a:p>
            <a:pPr marL="457200" indent="-457200" algn="just">
              <a:buFont typeface="+mj-lt"/>
              <a:buAutoNum type="arabicPeriod"/>
            </a:pPr>
            <a:endParaRPr lang="ru-RU" sz="2000" dirty="0"/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7CE73891-300C-CA65-1A86-54FE51405D1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5535" t="12925" r="29210" b="13197"/>
          <a:stretch/>
        </p:blipFill>
        <p:spPr>
          <a:xfrm>
            <a:off x="6472518" y="1511558"/>
            <a:ext cx="5433159" cy="4086157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7" name="Номер слайда 1">
            <a:extLst>
              <a:ext uri="{FF2B5EF4-FFF2-40B4-BE49-F238E27FC236}">
                <a16:creationId xmlns:a16="http://schemas.microsoft.com/office/drawing/2014/main" id="{7FDD6AF5-A062-A20F-DF7C-D20613BF6A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676900" y="6492240"/>
            <a:ext cx="838200" cy="365760"/>
          </a:xfrm>
          <a:solidFill>
            <a:schemeClr val="bg1">
              <a:lumMod val="65000"/>
            </a:schemeClr>
          </a:solidFill>
          <a:effectLst/>
        </p:spPr>
        <p:txBody>
          <a:bodyPr/>
          <a:lstStyle/>
          <a:p>
            <a:pPr algn="ctr" rtl="0"/>
            <a:fld id="{34B7E4EF-A1BD-40F4-AB7B-04F084DD991D}" type="slidenum">
              <a:rPr lang="ru-RU" sz="1800" noProof="0" smtClean="0"/>
              <a:pPr algn="ctr" rtl="0"/>
              <a:t>4</a:t>
            </a:fld>
            <a:endParaRPr lang="ru-RU" sz="1800" noProof="0" dirty="0"/>
          </a:p>
        </p:txBody>
      </p:sp>
    </p:spTree>
    <p:extLst>
      <p:ext uri="{BB962C8B-B14F-4D97-AF65-F5344CB8AC3E}">
        <p14:creationId xmlns:p14="http://schemas.microsoft.com/office/powerpoint/2010/main" val="371330794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59F312B-AA15-4034-8BF0-FCDABD13C4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390668"/>
            <a:ext cx="10058400" cy="1371600"/>
          </a:xfrm>
        </p:spPr>
        <p:txBody>
          <a:bodyPr/>
          <a:lstStyle/>
          <a:p>
            <a:r>
              <a:rPr lang="ru-RU" b="1" dirty="0">
                <a:solidFill>
                  <a:srgbClr val="C00000"/>
                </a:solidFill>
              </a:rPr>
              <a:t>Три тезиса в учении Вернадского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C71055D-5C53-C00A-889C-ACFBCC62DA0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2555" y="1762268"/>
            <a:ext cx="5366492" cy="4705064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ru-RU" sz="2400" dirty="0"/>
              <a:t>В основе учения В.И. Вернадского о ноосфере лежат </a:t>
            </a:r>
            <a:r>
              <a:rPr lang="ru-RU" sz="2400" b="1" i="1" dirty="0">
                <a:solidFill>
                  <a:srgbClr val="C00000"/>
                </a:solidFill>
              </a:rPr>
              <a:t>3 тезиса</a:t>
            </a:r>
            <a:r>
              <a:rPr lang="ru-RU" sz="2400" dirty="0"/>
              <a:t>:</a:t>
            </a:r>
          </a:p>
          <a:p>
            <a:pPr algn="just">
              <a:buFont typeface="Wingdings" pitchFamily="2" charset="2"/>
              <a:buChar char="Ø"/>
            </a:pPr>
            <a:r>
              <a:rPr lang="ru-RU" sz="2400" i="1" dirty="0"/>
              <a:t>Вера в грядущее торжество научного разума: в ХХ в.: научная мысль охватила всю планету, и это есть основная предпосылка перехода биосферы в ноосферу.</a:t>
            </a:r>
          </a:p>
          <a:p>
            <a:pPr>
              <a:buFont typeface="Wingdings" pitchFamily="2" charset="2"/>
              <a:buChar char="Ø"/>
            </a:pPr>
            <a:r>
              <a:rPr lang="ru-RU" sz="2400" i="1" dirty="0"/>
              <a:t>Мысль о том, что названный переход уже начался.</a:t>
            </a:r>
          </a:p>
          <a:p>
            <a:pPr algn="just">
              <a:buFont typeface="Wingdings" pitchFamily="2" charset="2"/>
              <a:buChar char="Ø"/>
            </a:pPr>
            <a:r>
              <a:rPr lang="ru-RU" sz="2400" i="1" dirty="0"/>
              <a:t>Ноосфера связана с перестройкой всей биосферы в соответствии с требованиями научной мысли.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24FAEF9C-ADD5-FADF-36C4-2D9F7044D4D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4512" t="24180" r="28453" b="24459"/>
          <a:stretch/>
        </p:blipFill>
        <p:spPr>
          <a:xfrm>
            <a:off x="6005207" y="1762268"/>
            <a:ext cx="5915267" cy="299634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6" name="Номер слайда 1">
            <a:extLst>
              <a:ext uri="{FF2B5EF4-FFF2-40B4-BE49-F238E27FC236}">
                <a16:creationId xmlns:a16="http://schemas.microsoft.com/office/drawing/2014/main" id="{3DB9114C-0DA1-DB5F-EEBB-9EC7880DF3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676900" y="6492240"/>
            <a:ext cx="838200" cy="365760"/>
          </a:xfrm>
          <a:solidFill>
            <a:schemeClr val="bg1">
              <a:lumMod val="65000"/>
            </a:schemeClr>
          </a:solidFill>
        </p:spPr>
        <p:txBody>
          <a:bodyPr/>
          <a:lstStyle/>
          <a:p>
            <a:pPr algn="ctr" rtl="0"/>
            <a:fld id="{34B7E4EF-A1BD-40F4-AB7B-04F084DD991D}" type="slidenum">
              <a:rPr lang="ru-RU" sz="1800" noProof="0" smtClean="0"/>
              <a:pPr algn="ctr" rtl="0"/>
              <a:t>5</a:t>
            </a:fld>
            <a:endParaRPr lang="ru-RU" sz="1800" noProof="0" dirty="0"/>
          </a:p>
        </p:txBody>
      </p:sp>
    </p:spTree>
    <p:extLst>
      <p:ext uri="{BB962C8B-B14F-4D97-AF65-F5344CB8AC3E}">
        <p14:creationId xmlns:p14="http://schemas.microsoft.com/office/powerpoint/2010/main" val="394368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AECBB70-A7F2-F701-7267-E48EB41D14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1445" y="390667"/>
            <a:ext cx="10058400" cy="1371600"/>
          </a:xfrm>
        </p:spPr>
        <p:txBody>
          <a:bodyPr/>
          <a:lstStyle/>
          <a:p>
            <a:pPr algn="ctr"/>
            <a:r>
              <a:rPr lang="ru-RU" b="1" dirty="0">
                <a:solidFill>
                  <a:srgbClr val="C00000"/>
                </a:solidFill>
              </a:rPr>
              <a:t>Основные части концепции ноосферы </a:t>
            </a:r>
            <a:br>
              <a:rPr lang="en-US" b="1" dirty="0">
                <a:solidFill>
                  <a:srgbClr val="C00000"/>
                </a:solidFill>
              </a:rPr>
            </a:br>
            <a:r>
              <a:rPr lang="ru-RU" b="1" dirty="0">
                <a:solidFill>
                  <a:srgbClr val="C00000"/>
                </a:solidFill>
              </a:rPr>
              <a:t>В.И. Вернадского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614AEDA-7AE3-7B54-B6A9-CDCAB0D1142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5129" y="1692613"/>
            <a:ext cx="7739645" cy="4709035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ru-RU" sz="2400" dirty="0"/>
              <a:t>Условно можно выделить </a:t>
            </a:r>
            <a:r>
              <a:rPr lang="ru-RU" sz="2400" b="1" i="1" dirty="0">
                <a:solidFill>
                  <a:srgbClr val="C00000"/>
                </a:solidFill>
              </a:rPr>
              <a:t>3 составные части </a:t>
            </a:r>
            <a:r>
              <a:rPr lang="ru-RU" sz="2400" dirty="0"/>
              <a:t>концепции ноосферы В.И. Вернадского:</a:t>
            </a:r>
          </a:p>
          <a:p>
            <a:pPr algn="just">
              <a:buFont typeface="Wingdings" pitchFamily="2" charset="2"/>
              <a:buChar char="Ø"/>
            </a:pPr>
            <a:r>
              <a:rPr lang="ru-RU" sz="2400" dirty="0">
                <a:solidFill>
                  <a:srgbClr val="C00000"/>
                </a:solidFill>
              </a:rPr>
              <a:t>Человечество неизбежно изменит биосферу. </a:t>
            </a:r>
            <a:r>
              <a:rPr lang="ru-RU" sz="2400" dirty="0"/>
              <a:t>Все действия человека, имеющие общее с этим процессом получат свое развитие.</a:t>
            </a:r>
          </a:p>
          <a:p>
            <a:pPr algn="just">
              <a:buFont typeface="Wingdings" pitchFamily="2" charset="2"/>
              <a:buChar char="Ø"/>
            </a:pPr>
            <a:r>
              <a:rPr lang="ru-RU" sz="2400" dirty="0"/>
              <a:t>Мировоззренческое представление состоит </a:t>
            </a:r>
            <a:r>
              <a:rPr lang="ru-RU" sz="2400" dirty="0">
                <a:solidFill>
                  <a:srgbClr val="C00000"/>
                </a:solidFill>
              </a:rPr>
              <a:t>в понимании огромной ответственности человечества за будущее </a:t>
            </a:r>
            <a:r>
              <a:rPr lang="ru-RU" sz="2400" dirty="0"/>
              <a:t>развитие природы, т.е. в понимании ноосферы как управляемого процесса.</a:t>
            </a:r>
          </a:p>
          <a:p>
            <a:pPr algn="just">
              <a:buFont typeface="Wingdings" pitchFamily="2" charset="2"/>
              <a:buChar char="Ø"/>
            </a:pPr>
            <a:r>
              <a:rPr lang="ru-RU" sz="2400" dirty="0"/>
              <a:t>Последняя составная часть концепции не совсем разработана. Ноосфера – сфера разума, соответственно перестройка мыслью означает, что все изменения географической оболочки осуществляются </a:t>
            </a:r>
            <a:r>
              <a:rPr lang="ru-RU" sz="2400" dirty="0">
                <a:solidFill>
                  <a:srgbClr val="C00000"/>
                </a:solidFill>
              </a:rPr>
              <a:t>не массой человечества, а мыслью.</a:t>
            </a:r>
          </a:p>
          <a:p>
            <a:pPr marL="457200" indent="-457200">
              <a:buFont typeface="+mj-lt"/>
              <a:buAutoNum type="arabicPeriod"/>
            </a:pPr>
            <a:endParaRPr lang="ru-RU" sz="2000" dirty="0"/>
          </a:p>
        </p:txBody>
      </p:sp>
      <p:pic>
        <p:nvPicPr>
          <p:cNvPr id="3074" name="Picture 2">
            <a:extLst>
              <a:ext uri="{FF2B5EF4-FFF2-40B4-BE49-F238E27FC236}">
                <a16:creationId xmlns:a16="http://schemas.microsoft.com/office/drawing/2014/main" id="{5714E976-F982-7791-E015-48E26389DF3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85125" y="1568761"/>
            <a:ext cx="3333652" cy="480526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5F9A61A8-F5E0-ACF7-D20E-021C3EB70E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34B7E4EF-A1BD-40F4-AB7B-04F084DD991D}" type="slidenum">
              <a:rPr lang="ru-RU" noProof="0" smtClean="0"/>
              <a:t>6</a:t>
            </a:fld>
            <a:endParaRPr lang="ru-RU" noProof="0" dirty="0"/>
          </a:p>
        </p:txBody>
      </p:sp>
      <p:sp>
        <p:nvSpPr>
          <p:cNvPr id="5" name="Номер слайда 1">
            <a:extLst>
              <a:ext uri="{FF2B5EF4-FFF2-40B4-BE49-F238E27FC236}">
                <a16:creationId xmlns:a16="http://schemas.microsoft.com/office/drawing/2014/main" id="{319728A6-C5C2-4313-53F1-4D2E07665338}"/>
              </a:ext>
            </a:extLst>
          </p:cNvPr>
          <p:cNvSpPr txBox="1">
            <a:spLocks/>
          </p:cNvSpPr>
          <p:nvPr/>
        </p:nvSpPr>
        <p:spPr>
          <a:xfrm>
            <a:off x="5676900" y="6492240"/>
            <a:ext cx="838200" cy="365760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txBody>
          <a:bodyPr vert="horz" lIns="91440" tIns="45720" rIns="91440" bIns="45720" rtlCol="0" anchor="b"/>
          <a:lstStyle>
            <a:defPPr rtl="0">
              <a:defRPr lang="ru-ru"/>
            </a:defPPr>
            <a:lvl1pPr marL="0" algn="r" defTabSz="914400" rtl="0" eaLnBrk="1" latinLnBrk="0" hangingPunct="1">
              <a:defRPr sz="800" kern="120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34B7E4EF-A1BD-40F4-AB7B-04F084DD991D}" type="slidenum">
              <a:rPr lang="ru-RU" sz="1800" smtClean="0"/>
              <a:pPr algn="ctr"/>
              <a:t>6</a:t>
            </a:fld>
            <a:endParaRPr lang="ru-RU" sz="1800" dirty="0"/>
          </a:p>
        </p:txBody>
      </p:sp>
    </p:spTree>
    <p:extLst>
      <p:ext uri="{BB962C8B-B14F-4D97-AF65-F5344CB8AC3E}">
        <p14:creationId xmlns:p14="http://schemas.microsoft.com/office/powerpoint/2010/main" val="89839332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: скругленные углы 4">
            <a:extLst>
              <a:ext uri="{FF2B5EF4-FFF2-40B4-BE49-F238E27FC236}">
                <a16:creationId xmlns:a16="http://schemas.microsoft.com/office/drawing/2014/main" id="{C25BB6E1-65DA-DDA0-DA7E-E2D85BE922BB}"/>
              </a:ext>
            </a:extLst>
          </p:cNvPr>
          <p:cNvSpPr/>
          <p:nvPr/>
        </p:nvSpPr>
        <p:spPr>
          <a:xfrm>
            <a:off x="6840072" y="5105063"/>
            <a:ext cx="4975410" cy="1371600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2B35A28-5AA7-4AB7-9CE8-A93EFB0E5D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4971" y="132730"/>
            <a:ext cx="10232571" cy="1371600"/>
          </a:xfrm>
        </p:spPr>
        <p:txBody>
          <a:bodyPr/>
          <a:lstStyle/>
          <a:p>
            <a:r>
              <a:rPr lang="ru-RU" b="1" dirty="0">
                <a:solidFill>
                  <a:srgbClr val="C00000"/>
                </a:solidFill>
              </a:rPr>
              <a:t>Истинность теории подтверждается практикой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A6654BA-8507-7F76-0278-0DC7F7F8DAF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9288" y="1215957"/>
            <a:ext cx="6533613" cy="5260706"/>
          </a:xfrm>
        </p:spPr>
        <p:txBody>
          <a:bodyPr>
            <a:normAutofit fontScale="92500" lnSpcReduction="10000"/>
          </a:bodyPr>
          <a:lstStyle/>
          <a:p>
            <a:pPr indent="0" algn="just">
              <a:spcAft>
                <a:spcPts val="750"/>
              </a:spcAft>
              <a:buNone/>
            </a:pPr>
            <a:r>
              <a:rPr lang="ru-RU" sz="2400" dirty="0">
                <a:solidFill>
                  <a:srgbClr val="333333"/>
                </a:solidFill>
                <a:effectLst/>
                <a:ea typeface="Calibri" panose="020F0502020204030204" pitchFamily="34" charset="0"/>
                <a:cs typeface="Calibri" panose="020F0502020204030204" pitchFamily="34" charset="0"/>
              </a:rPr>
              <a:t>В соответствии с концепцией ноосферы люди должны включать </a:t>
            </a:r>
            <a:r>
              <a:rPr lang="ru-RU" sz="2400" i="1" dirty="0">
                <a:solidFill>
                  <a:srgbClr val="C00000"/>
                </a:solidFill>
                <a:effectLst/>
                <a:ea typeface="Calibri" panose="020F0502020204030204" pitchFamily="34" charset="0"/>
                <a:cs typeface="Calibri" panose="020F0502020204030204" pitchFamily="34" charset="0"/>
              </a:rPr>
              <a:t>отходы своей деятельности в природные биогеохимические циклы или создавать подобные циклы искусственно</a:t>
            </a:r>
            <a:r>
              <a:rPr lang="ru-RU" sz="2400" dirty="0">
                <a:solidFill>
                  <a:srgbClr val="333333"/>
                </a:solidFill>
                <a:effectLst/>
                <a:ea typeface="Calibri" panose="020F0502020204030204" pitchFamily="34" charset="0"/>
                <a:cs typeface="Calibri" panose="020F0502020204030204" pitchFamily="34" charset="0"/>
              </a:rPr>
              <a:t>. Это можно сделать тремя основными способами:</a:t>
            </a:r>
            <a:endParaRPr lang="ru-RU" sz="2400" dirty="0">
              <a:effectLst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640080" indent="-457200" algn="just">
              <a:spcAft>
                <a:spcPts val="750"/>
              </a:spcAft>
              <a:buFont typeface="Wingdings" pitchFamily="2" charset="2"/>
              <a:buChar char="ü"/>
            </a:pPr>
            <a:r>
              <a:rPr lang="ru-RU" sz="2400" dirty="0">
                <a:solidFill>
                  <a:srgbClr val="333333"/>
                </a:solidFill>
                <a:effectLst/>
                <a:ea typeface="Calibri" panose="020F0502020204030204" pitchFamily="34" charset="0"/>
                <a:cs typeface="Calibri" panose="020F0502020204030204" pitchFamily="34" charset="0"/>
              </a:rPr>
              <a:t>возвращать продукты жизнедеятельности в биосферу (</a:t>
            </a:r>
            <a:r>
              <a:rPr lang="ru-RU" sz="2400" i="1" dirty="0">
                <a:solidFill>
                  <a:srgbClr val="333333"/>
                </a:solidFill>
                <a:effectLst/>
                <a:ea typeface="Calibri" panose="020F0502020204030204" pitchFamily="34" charset="0"/>
                <a:cs typeface="Calibri" panose="020F0502020204030204" pitchFamily="34" charset="0"/>
              </a:rPr>
              <a:t>включить элементы в естественные биогеохимические циклы</a:t>
            </a:r>
            <a:r>
              <a:rPr lang="ru-RU" sz="2400" dirty="0">
                <a:solidFill>
                  <a:srgbClr val="333333"/>
                </a:solidFill>
                <a:effectLst/>
                <a:ea typeface="Calibri" panose="020F0502020204030204" pitchFamily="34" charset="0"/>
                <a:cs typeface="Calibri" panose="020F0502020204030204" pitchFamily="34" charset="0"/>
              </a:rPr>
              <a:t>);</a:t>
            </a:r>
            <a:endParaRPr lang="ru-RU" sz="2400" dirty="0">
              <a:effectLst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640080" indent="-457200" algn="just">
              <a:spcAft>
                <a:spcPts val="750"/>
              </a:spcAft>
              <a:buFont typeface="Wingdings" pitchFamily="2" charset="2"/>
              <a:buChar char="ü"/>
            </a:pPr>
            <a:r>
              <a:rPr lang="ru-RU" sz="2400" dirty="0">
                <a:solidFill>
                  <a:srgbClr val="333333"/>
                </a:solidFill>
                <a:effectLst/>
                <a:ea typeface="Calibri" panose="020F0502020204030204" pitchFamily="34" charset="0"/>
                <a:cs typeface="Calibri" panose="020F0502020204030204" pitchFamily="34" charset="0"/>
              </a:rPr>
              <a:t>создавать депо продуктов жизнедеятельности - "техногенные месторождения" вместо "техногенных помоек";</a:t>
            </a:r>
            <a:endParaRPr lang="ru-RU" sz="2400" dirty="0">
              <a:effectLst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640080" indent="-457200" algn="l">
              <a:spcAft>
                <a:spcPts val="750"/>
              </a:spcAft>
              <a:buFont typeface="Wingdings" pitchFamily="2" charset="2"/>
              <a:buChar char="ü"/>
            </a:pPr>
            <a:r>
              <a:rPr lang="ru-RU" sz="2400" dirty="0">
                <a:solidFill>
                  <a:srgbClr val="333333"/>
                </a:solidFill>
                <a:effectLst/>
                <a:ea typeface="Calibri" panose="020F0502020204030204" pitchFamily="34" charset="0"/>
                <a:cs typeface="Calibri" panose="020F0502020204030204" pitchFamily="34" charset="0"/>
              </a:rPr>
              <a:t>проводить рециклинг отходов внутри антропогенных систем.</a:t>
            </a:r>
            <a:endParaRPr lang="ru-RU" sz="2400" dirty="0">
              <a:effectLst/>
              <a:ea typeface="Calibri" panose="020F0502020204030204" pitchFamily="34" charset="0"/>
              <a:cs typeface="Calibri" panose="020F0502020204030204" pitchFamily="34" charset="0"/>
            </a:endParaRPr>
          </a:p>
          <a:p>
            <a:endParaRPr lang="ru-RU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D1E43F9-7876-328C-6C5D-13A5FEAAD352}"/>
              </a:ext>
            </a:extLst>
          </p:cNvPr>
          <p:cNvSpPr txBox="1"/>
          <p:nvPr/>
        </p:nvSpPr>
        <p:spPr>
          <a:xfrm>
            <a:off x="6840072" y="5105064"/>
            <a:ext cx="5075151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200" dirty="0">
                <a:solidFill>
                  <a:srgbClr val="C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Возвратная система продуктов жизнедеятельности </a:t>
            </a:r>
            <a:r>
              <a:rPr lang="ru-RU" sz="2200" dirty="0">
                <a:solidFill>
                  <a:srgbClr val="333333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- одно из самых простых и дающих быстрый эффект направлений.</a:t>
            </a:r>
            <a:endParaRPr lang="ru-RU" sz="22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A9C9F3B5-C517-69C6-25C8-93DB60CA16D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14106" y="1752937"/>
            <a:ext cx="4801117" cy="310352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Номер слайда 1">
            <a:extLst>
              <a:ext uri="{FF2B5EF4-FFF2-40B4-BE49-F238E27FC236}">
                <a16:creationId xmlns:a16="http://schemas.microsoft.com/office/drawing/2014/main" id="{6929FF6B-5C29-E5E9-FA0B-8061E62746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676900" y="6492240"/>
            <a:ext cx="838200" cy="365760"/>
          </a:xfrm>
          <a:solidFill>
            <a:schemeClr val="bg1">
              <a:lumMod val="65000"/>
            </a:schemeClr>
          </a:solidFill>
        </p:spPr>
        <p:txBody>
          <a:bodyPr/>
          <a:lstStyle/>
          <a:p>
            <a:pPr algn="ctr" rtl="0"/>
            <a:fld id="{34B7E4EF-A1BD-40F4-AB7B-04F084DD991D}" type="slidenum">
              <a:rPr lang="ru-RU" sz="1800" noProof="0" smtClean="0"/>
              <a:pPr algn="ctr" rtl="0"/>
              <a:t>7</a:t>
            </a:fld>
            <a:endParaRPr lang="ru-RU" sz="1800" noProof="0" dirty="0"/>
          </a:p>
        </p:txBody>
      </p:sp>
    </p:spTree>
    <p:extLst>
      <p:ext uri="{BB962C8B-B14F-4D97-AF65-F5344CB8AC3E}">
        <p14:creationId xmlns:p14="http://schemas.microsoft.com/office/powerpoint/2010/main" val="224559865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204B9F2-BE4A-7D74-3078-FE29B0925E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9326" y="277183"/>
            <a:ext cx="11209507" cy="1127654"/>
          </a:xfrm>
        </p:spPr>
        <p:txBody>
          <a:bodyPr/>
          <a:lstStyle/>
          <a:p>
            <a:r>
              <a:rPr lang="ru-RU" b="1" dirty="0">
                <a:solidFill>
                  <a:srgbClr val="C00000"/>
                </a:solidFill>
              </a:rPr>
              <a:t>Учение о ноосфера Вернадского сегодня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152AC13-D1C4-7D38-7E3D-BC928B69C82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5233" y="1206231"/>
            <a:ext cx="7267038" cy="5374586"/>
          </a:xfrm>
        </p:spPr>
        <p:txBody>
          <a:bodyPr>
            <a:normAutofit fontScale="92500"/>
          </a:bodyPr>
          <a:lstStyle/>
          <a:p>
            <a:pPr algn="just">
              <a:buFont typeface="Wingdings" pitchFamily="2" charset="2"/>
              <a:buChar char="q"/>
            </a:pPr>
            <a:r>
              <a:rPr lang="ru-RU" sz="2400" dirty="0" err="1"/>
              <a:t>Ноосферная</a:t>
            </a:r>
            <a:r>
              <a:rPr lang="ru-RU" sz="2400" dirty="0"/>
              <a:t> парадигма В.И. Вернадского получила продолжение в работах других ученных: понимание человека как «</a:t>
            </a:r>
            <a:r>
              <a:rPr lang="ru-RU" sz="2400" dirty="0">
                <a:solidFill>
                  <a:srgbClr val="C00000"/>
                </a:solidFill>
              </a:rPr>
              <a:t>геологического агента</a:t>
            </a:r>
            <a:r>
              <a:rPr lang="ru-RU" sz="2400" dirty="0"/>
              <a:t>» Р. Шерлока; идеи «</a:t>
            </a:r>
            <a:r>
              <a:rPr lang="ru-RU" sz="2400" dirty="0" err="1">
                <a:solidFill>
                  <a:srgbClr val="C00000"/>
                </a:solidFill>
              </a:rPr>
              <a:t>техногенеза</a:t>
            </a:r>
            <a:r>
              <a:rPr lang="ru-RU" sz="2400" dirty="0"/>
              <a:t>» А.Е. Ферсмана и т.д.</a:t>
            </a:r>
          </a:p>
          <a:p>
            <a:pPr algn="just">
              <a:buFont typeface="Wingdings" pitchFamily="2" charset="2"/>
              <a:buChar char="q"/>
            </a:pPr>
            <a:r>
              <a:rPr lang="ru-RU" sz="2400" dirty="0"/>
              <a:t>В современной научной мысли российский социолог А.И. </a:t>
            </a:r>
            <a:r>
              <a:rPr lang="ru-RU" sz="2400" dirty="0" err="1"/>
              <a:t>Субетто</a:t>
            </a:r>
            <a:r>
              <a:rPr lang="ru-RU" sz="2400" dirty="0"/>
              <a:t> вводит понятие </a:t>
            </a:r>
            <a:r>
              <a:rPr lang="ru-RU" sz="2400" i="1" dirty="0" err="1">
                <a:solidFill>
                  <a:srgbClr val="C00000"/>
                </a:solidFill>
              </a:rPr>
              <a:t>ноосферизм</a:t>
            </a:r>
            <a:r>
              <a:rPr lang="ru-RU" sz="2400" i="1" dirty="0"/>
              <a:t> </a:t>
            </a:r>
            <a:r>
              <a:rPr lang="ru-RU" sz="2400" dirty="0"/>
              <a:t>– модель будущего человечества как управляемой </a:t>
            </a:r>
            <a:r>
              <a:rPr lang="ru-RU" sz="2400" dirty="0" err="1"/>
              <a:t>социоприродной</a:t>
            </a:r>
            <a:r>
              <a:rPr lang="ru-RU" sz="2400" dirty="0"/>
              <a:t> эволюции на базе общественного интеллекта и образовательного общества.</a:t>
            </a:r>
          </a:p>
          <a:p>
            <a:pPr algn="just">
              <a:buFont typeface="Wingdings" pitchFamily="2" charset="2"/>
              <a:buChar char="q"/>
            </a:pPr>
            <a:r>
              <a:rPr lang="ru-RU" sz="2400" dirty="0"/>
              <a:t>Сегодня </a:t>
            </a:r>
            <a:r>
              <a:rPr lang="ru-RU" sz="2400" dirty="0" err="1"/>
              <a:t>ноосферная</a:t>
            </a:r>
            <a:r>
              <a:rPr lang="ru-RU" sz="2400" dirty="0"/>
              <a:t> концепция еще </a:t>
            </a:r>
            <a:r>
              <a:rPr lang="ru-RU" sz="2400" dirty="0">
                <a:solidFill>
                  <a:srgbClr val="C00000"/>
                </a:solidFill>
              </a:rPr>
              <a:t>не получила теоретического оформления</a:t>
            </a:r>
            <a:r>
              <a:rPr lang="ru-RU" sz="2400" dirty="0"/>
              <a:t>, т.к. возникло множество полярных точек зрения, которые не раскрыли полностью сущность теоретического «ядра» проблемы. </a:t>
            </a:r>
          </a:p>
          <a:p>
            <a:endParaRPr lang="ru-RU" sz="2000" dirty="0"/>
          </a:p>
        </p:txBody>
      </p:sp>
      <p:pic>
        <p:nvPicPr>
          <p:cNvPr id="3074" name="Picture 2">
            <a:extLst>
              <a:ext uri="{FF2B5EF4-FFF2-40B4-BE49-F238E27FC236}">
                <a16:creationId xmlns:a16="http://schemas.microsoft.com/office/drawing/2014/main" id="{09897282-4FDB-C4BA-2C48-0B05C3F898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56376" y="1404837"/>
            <a:ext cx="4216562" cy="52059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BF09AB1E-4EDC-9F4F-CC24-4017BD1285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34B7E4EF-A1BD-40F4-AB7B-04F084DD991D}" type="slidenum">
              <a:rPr lang="ru-RU" noProof="0" smtClean="0"/>
              <a:t>8</a:t>
            </a:fld>
            <a:endParaRPr lang="ru-RU" noProof="0" dirty="0"/>
          </a:p>
        </p:txBody>
      </p:sp>
      <p:sp>
        <p:nvSpPr>
          <p:cNvPr id="5" name="Номер слайда 1">
            <a:extLst>
              <a:ext uri="{FF2B5EF4-FFF2-40B4-BE49-F238E27FC236}">
                <a16:creationId xmlns:a16="http://schemas.microsoft.com/office/drawing/2014/main" id="{E55E89C7-1B95-2C05-FC0E-64A436CF6FDE}"/>
              </a:ext>
            </a:extLst>
          </p:cNvPr>
          <p:cNvSpPr txBox="1">
            <a:spLocks/>
          </p:cNvSpPr>
          <p:nvPr/>
        </p:nvSpPr>
        <p:spPr>
          <a:xfrm>
            <a:off x="5676900" y="6492240"/>
            <a:ext cx="838200" cy="365760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txBody>
          <a:bodyPr vert="horz" lIns="91440" tIns="45720" rIns="91440" bIns="45720" rtlCol="0" anchor="b"/>
          <a:lstStyle>
            <a:defPPr rtl="0">
              <a:defRPr lang="ru-ru"/>
            </a:defPPr>
            <a:lvl1pPr marL="0" algn="r" defTabSz="914400" rtl="0" eaLnBrk="1" latinLnBrk="0" hangingPunct="1">
              <a:defRPr sz="800" kern="120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34B7E4EF-A1BD-40F4-AB7B-04F084DD991D}" type="slidenum">
              <a:rPr lang="ru-RU" sz="1800" smtClean="0"/>
              <a:pPr algn="ctr"/>
              <a:t>8</a:t>
            </a:fld>
            <a:endParaRPr lang="ru-RU" sz="1800" dirty="0"/>
          </a:p>
        </p:txBody>
      </p:sp>
    </p:spTree>
    <p:extLst>
      <p:ext uri="{BB962C8B-B14F-4D97-AF65-F5344CB8AC3E}">
        <p14:creationId xmlns:p14="http://schemas.microsoft.com/office/powerpoint/2010/main" val="288944112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цветочные изображения">
            <a:extLst>
              <a:ext uri="{FF2B5EF4-FFF2-40B4-BE49-F238E27FC236}">
                <a16:creationId xmlns:a16="http://schemas.microsoft.com/office/drawing/2014/main" id="{46768272-0F6A-4E58-A45C-F10D015D8952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1980" cy="6858000"/>
          </a:xfrm>
          <a:prstGeom prst="rect">
            <a:avLst/>
          </a:prstGeom>
        </p:spPr>
      </p:pic>
      <p:sp useBgFill="1">
        <p:nvSpPr>
          <p:cNvPr id="73" name="Прямоугольник 72">
            <a:extLst>
              <a:ext uri="{FF2B5EF4-FFF2-40B4-BE49-F238E27FC236}">
                <a16:creationId xmlns:a16="http://schemas.microsoft.com/office/drawing/2014/main" id="{BF9FFE17-DE95-4821-ACC1-B90C9544929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307870" y="1267730"/>
            <a:ext cx="9576262" cy="4307950"/>
          </a:xfrm>
          <a:prstGeom prst="rect">
            <a:avLst/>
          </a:prstGeom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75" name="Прямоугольник 74">
            <a:extLst>
              <a:ext uri="{FF2B5EF4-FFF2-40B4-BE49-F238E27FC236}">
                <a16:creationId xmlns:a16="http://schemas.microsoft.com/office/drawing/2014/main" id="{03CF76AF-FF72-4430-A772-0584032902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C8722DDC-8EEE-4A06-8DFE-B44871EAA2C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508116" y="4843992"/>
            <a:ext cx="2502553" cy="610761"/>
          </a:xfrm>
        </p:spPr>
        <p:txBody>
          <a:bodyPr rtlCol="0">
            <a:normAutofit fontScale="77500" lnSpcReduction="20000"/>
          </a:bodyPr>
          <a:lstStyle/>
          <a:p>
            <a:pPr rtl="0">
              <a:spcAft>
                <a:spcPts val="600"/>
              </a:spcAft>
            </a:pPr>
            <a:r>
              <a:rPr lang="ru-RU" sz="2000" b="1" dirty="0"/>
              <a:t>студент 35к группы </a:t>
            </a:r>
          </a:p>
          <a:p>
            <a:pPr rtl="0">
              <a:spcAft>
                <a:spcPts val="600"/>
              </a:spcAft>
            </a:pPr>
            <a:r>
              <a:rPr lang="ru-RU" sz="2000" b="1" dirty="0"/>
              <a:t>Зубков А.Ю.</a:t>
            </a:r>
          </a:p>
        </p:txBody>
      </p:sp>
      <p:sp>
        <p:nvSpPr>
          <p:cNvPr id="77" name="Прямоугольник 76">
            <a:extLst>
              <a:ext uri="{FF2B5EF4-FFF2-40B4-BE49-F238E27FC236}">
                <a16:creationId xmlns:a16="http://schemas.microsoft.com/office/drawing/2014/main" id="{0B1C8180-2FDD-4202-8C45-4057CB1AB2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79" name="Прямая соединительная линия 78">
            <a:extLst>
              <a:ext uri="{FF2B5EF4-FFF2-40B4-BE49-F238E27FC236}">
                <a16:creationId xmlns:a16="http://schemas.microsoft.com/office/drawing/2014/main" id="{D6E86CC6-13EA-4A88-86AD-CF27BF52CC9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250180" y="1267730"/>
            <a:ext cx="0" cy="64008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rgbClr val="FFFFFF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Прямая соединительная линия 80">
            <a:extLst>
              <a:ext uri="{FF2B5EF4-FFF2-40B4-BE49-F238E27FC236}">
                <a16:creationId xmlns:a16="http://schemas.microsoft.com/office/drawing/2014/main" id="{3F80B441-4F7D-4B40-8A13-FED03A1F3A1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941820" y="1267730"/>
            <a:ext cx="0" cy="64008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rgbClr val="FFFFFF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Прямая соединительная линия 82">
            <a:extLst>
              <a:ext uri="{FF2B5EF4-FFF2-40B4-BE49-F238E27FC236}">
                <a16:creationId xmlns:a16="http://schemas.microsoft.com/office/drawing/2014/main" id="{70C7FD1A-44B1-4E4C-B0C9-A8103DCCDCC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250180" y="1913025"/>
            <a:ext cx="1691640" cy="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rgbClr val="FFFFFF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6" name="Picture 2">
            <a:extLst>
              <a:ext uri="{FF2B5EF4-FFF2-40B4-BE49-F238E27FC236}">
                <a16:creationId xmlns:a16="http://schemas.microsoft.com/office/drawing/2014/main" id="{0F6C5E73-7B1C-B9B9-AF74-59C3798231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62641" y="0"/>
            <a:ext cx="1423615" cy="14236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>
            <a:extLst>
              <a:ext uri="{FF2B5EF4-FFF2-40B4-BE49-F238E27FC236}">
                <a16:creationId xmlns:a16="http://schemas.microsoft.com/office/drawing/2014/main" id="{87C963EC-5A1B-FFCB-EB9C-D1559CEBAD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886" y="0"/>
            <a:ext cx="1327756" cy="16075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8C3B467-088C-4F3D-A9A7-105C4E1E20C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72520" y="1902910"/>
            <a:ext cx="8649738" cy="2989129"/>
          </a:xfrm>
        </p:spPr>
        <p:txBody>
          <a:bodyPr rtlCol="0">
            <a:normAutofit/>
          </a:bodyPr>
          <a:lstStyle/>
          <a:p>
            <a:r>
              <a:rPr lang="ru-RU" sz="3600" b="1" dirty="0">
                <a:solidFill>
                  <a:schemeClr val="tx1"/>
                </a:solidFill>
              </a:rPr>
              <a:t>Всероссийская конференция «Владимир Иванович Вернадский и современность»</a:t>
            </a:r>
            <a:br>
              <a:rPr lang="ru-RU" sz="3600" b="1" dirty="0">
                <a:solidFill>
                  <a:srgbClr val="C00000"/>
                </a:solidFill>
              </a:rPr>
            </a:br>
            <a:br>
              <a:rPr lang="ru-RU" sz="3600" b="1" dirty="0">
                <a:solidFill>
                  <a:srgbClr val="C00000"/>
                </a:solidFill>
              </a:rPr>
            </a:br>
            <a:r>
              <a:rPr lang="ru-RU" sz="4900" b="1" dirty="0">
                <a:solidFill>
                  <a:srgbClr val="C00000"/>
                </a:solidFill>
              </a:rPr>
              <a:t>«Ноосфера» В.И. Вернадского: прошлое и будущее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2FE0245E-5C97-B3AA-3B8A-C35A8605C3FE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40078" t="16502" r="32586" b="24665"/>
          <a:stretch/>
        </p:blipFill>
        <p:spPr>
          <a:xfrm>
            <a:off x="5128690" y="-14590"/>
            <a:ext cx="1927430" cy="20180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829733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авонVTI">
  <a:themeElements>
    <a:clrScheme name="Median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Savon">
      <a:majorFont>
        <a:latin typeface="Avenir Next LT Pro Light" panose="02020404030301010803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Avenir Next LT Pro" panose="02020404030301010803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Savo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5000"/>
                <a:lumMod val="105000"/>
              </a:schemeClr>
            </a:gs>
            <a:gs pos="100000">
              <a:schemeClr val="phClr">
                <a:tint val="65000"/>
                <a:satMod val="100000"/>
                <a:lumMod val="10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0000"/>
                <a:lumMod val="100000"/>
              </a:schemeClr>
            </a:gs>
            <a:gs pos="50000">
              <a:schemeClr val="phClr">
                <a:shade val="99000"/>
                <a:satMod val="105000"/>
                <a:lumMod val="100000"/>
              </a:schemeClr>
            </a:gs>
            <a:gs pos="100000">
              <a:schemeClr val="phClr">
                <a:shade val="98000"/>
                <a:satMod val="105000"/>
                <a:lumMod val="100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12700" dir="5400000" algn="ctr" rotWithShape="0">
              <a:srgbClr val="000000">
                <a:alpha val="63000"/>
              </a:srgbClr>
            </a:outerShdw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4200000"/>
            </a:lightRig>
          </a:scene3d>
          <a:sp3d prstMaterial="flat">
            <a:bevelT w="50800" h="63500" prst="ribl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hade val="100000"/>
                <a:satMod val="300000"/>
              </a:schemeClr>
            </a:gs>
            <a:gs pos="100000">
              <a:schemeClr val="phClr">
                <a:tint val="100000"/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2000"/>
                <a:satMod val="115000"/>
              </a:schemeClr>
            </a:duotone>
          </a:blip>
          <a:tile tx="0" ty="0" sx="60000" sy="6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44285979_TF11531919.potx" id="{98DDEEB5-B154-4CEA-B96B-E6E5853187A2}" vid="{74C6FD98-1055-46B6-A2AC-B411AE7D4A90}"/>
    </a:ext>
  </a:extLst>
</a:theme>
</file>

<file path=ppt/theme/theme2.xml><?xml version="1.0" encoding="utf-8"?>
<a:theme xmlns:a="http://schemas.openxmlformats.org/drawingml/2006/main" name="Тема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Custom 46">
    <a:dk1>
      <a:sysClr val="windowText" lastClr="000000"/>
    </a:dk1>
    <a:lt1>
      <a:sysClr val="window" lastClr="FFFFFF"/>
    </a:lt1>
    <a:dk2>
      <a:srgbClr val="121316"/>
    </a:dk2>
    <a:lt2>
      <a:srgbClr val="FEFCF7"/>
    </a:lt2>
    <a:accent1>
      <a:srgbClr val="8394A4"/>
    </a:accent1>
    <a:accent2>
      <a:srgbClr val="65739F"/>
    </a:accent2>
    <a:accent3>
      <a:srgbClr val="B2AC8A"/>
    </a:accent3>
    <a:accent4>
      <a:srgbClr val="879BB3"/>
    </a:accent4>
    <a:accent5>
      <a:srgbClr val="D7B579"/>
    </a:accent5>
    <a:accent6>
      <a:srgbClr val="8A9B89"/>
    </a:accent6>
    <a:hlink>
      <a:srgbClr val="85C4D2"/>
    </a:hlink>
    <a:folHlink>
      <a:srgbClr val="8E8CA7"/>
    </a:folHlink>
  </a:clrScheme>
</a:themeOverride>
</file>

<file path=ppt/theme/themeOverride2.xml><?xml version="1.0" encoding="utf-8"?>
<a:themeOverride xmlns:a="http://schemas.openxmlformats.org/drawingml/2006/main">
  <a:clrScheme name="Custom 46">
    <a:dk1>
      <a:sysClr val="windowText" lastClr="000000"/>
    </a:dk1>
    <a:lt1>
      <a:sysClr val="window" lastClr="FFFFFF"/>
    </a:lt1>
    <a:dk2>
      <a:srgbClr val="121316"/>
    </a:dk2>
    <a:lt2>
      <a:srgbClr val="FEFCF7"/>
    </a:lt2>
    <a:accent1>
      <a:srgbClr val="8394A4"/>
    </a:accent1>
    <a:accent2>
      <a:srgbClr val="65739F"/>
    </a:accent2>
    <a:accent3>
      <a:srgbClr val="B2AC8A"/>
    </a:accent3>
    <a:accent4>
      <a:srgbClr val="879BB3"/>
    </a:accent4>
    <a:accent5>
      <a:srgbClr val="D7B579"/>
    </a:accent5>
    <a:accent6>
      <a:srgbClr val="8A9B89"/>
    </a:accent6>
    <a:hlink>
      <a:srgbClr val="85C4D2"/>
    </a:hlink>
    <a:folHlink>
      <a:srgbClr val="8E8CA7"/>
    </a:folHlink>
  </a:clr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2" ma:contentTypeDescription="Create a new document." ma:contentTypeScope="" ma:versionID="a410dd7f93c95333ffa1b60ed6adedd1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a936d9baba76aa3866493feff160faab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Statu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Status" ma:index="19" nillable="true" ma:displayName="Status" ma:default="Not started" ma:format="Dropdown" ma:internalName="Status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tatus xmlns="71af3243-3dd4-4a8d-8c0d-dd76da1f02a5">Not started</Status>
    <MediaServiceKeyPoints xmlns="71af3243-3dd4-4a8d-8c0d-dd76da1f02a5" xsi:nil="true"/>
  </documentManagement>
</p:properties>
</file>

<file path=customXml/itemProps1.xml><?xml version="1.0" encoding="utf-8"?>
<ds:datastoreItem xmlns:ds="http://schemas.openxmlformats.org/officeDocument/2006/customXml" ds:itemID="{1F91CDEB-92ED-41DC-BF33-2916A768762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1259D436-C82E-43E0-8A01-53DF9CED6032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946BCBFB-BBC7-42F1-95CD-058E172363A0}">
  <ds:schemaRefs>
    <ds:schemaRef ds:uri="http://schemas.microsoft.com/office/2006/metadata/properties"/>
    <ds:schemaRef ds:uri="http://schemas.microsoft.com/office/infopath/2007/PartnerControls"/>
    <ds:schemaRef ds:uri="71af3243-3dd4-4a8d-8c0d-dd76da1f02a5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Выцветшая пастораль</Template>
  <TotalTime>330</TotalTime>
  <Words>664</Words>
  <Application>Microsoft Office PowerPoint</Application>
  <PresentationFormat>Широкоэкранный</PresentationFormat>
  <Paragraphs>54</Paragraphs>
  <Slides>9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5" baseType="lpstr">
      <vt:lpstr>Avenir Next LT Pro</vt:lpstr>
      <vt:lpstr>Calibri</vt:lpstr>
      <vt:lpstr>Calibri Light</vt:lpstr>
      <vt:lpstr>Garamond</vt:lpstr>
      <vt:lpstr>Wingdings</vt:lpstr>
      <vt:lpstr>СавонVTI</vt:lpstr>
      <vt:lpstr>Всероссийская конференция «Владимир Иванович Вернадский и современность»  «Ноосфера» В.И. Вернадского: прошлое и будущее</vt:lpstr>
      <vt:lpstr>Презентация PowerPoint</vt:lpstr>
      <vt:lpstr>Ноосфера как синтез «живого вещества» и «биосферы»</vt:lpstr>
      <vt:lpstr>Развитие ноосферы</vt:lpstr>
      <vt:lpstr>Три тезиса в учении Вернадского</vt:lpstr>
      <vt:lpstr>Основные части концепции ноосферы  В.И. Вернадского</vt:lpstr>
      <vt:lpstr>Истинность теории подтверждается практикой</vt:lpstr>
      <vt:lpstr>Учение о ноосфера Вернадского сегодня</vt:lpstr>
      <vt:lpstr>Всероссийская конференция «Владимир Иванович Вернадский и современность»  «Ноосфера» В.И. Вернадского: прошлое и будущее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«Ноосфера» В.И. Вернадского: прошлое и будущее</dc:title>
  <dc:creator>Александр Дегтярёв</dc:creator>
  <cp:lastModifiedBy>Александр Дегтярёв</cp:lastModifiedBy>
  <cp:revision>21</cp:revision>
  <dcterms:created xsi:type="dcterms:W3CDTF">2023-02-24T15:02:32Z</dcterms:created>
  <dcterms:modified xsi:type="dcterms:W3CDTF">2023-03-10T07:15:05Z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