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408" r:id="rId3"/>
    <p:sldId id="409" r:id="rId4"/>
    <p:sldId id="412" r:id="rId5"/>
    <p:sldId id="413" r:id="rId6"/>
    <p:sldId id="410" r:id="rId7"/>
    <p:sldId id="402" r:id="rId8"/>
    <p:sldId id="403" r:id="rId9"/>
    <p:sldId id="389" r:id="rId10"/>
    <p:sldId id="407" r:id="rId11"/>
    <p:sldId id="387" r:id="rId12"/>
    <p:sldId id="405" r:id="rId13"/>
    <p:sldId id="411" r:id="rId14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74"/>
    <a:srgbClr val="8E0000"/>
    <a:srgbClr val="F4F7ED"/>
    <a:srgbClr val="E8F4F8"/>
    <a:srgbClr val="FFFFFF"/>
    <a:srgbClr val="FFCCCC"/>
    <a:srgbClr val="002D86"/>
    <a:srgbClr val="AC0000"/>
    <a:srgbClr val="0036A2"/>
    <a:srgbClr val="006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675" autoAdjust="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25337-2A0A-44F1-8150-4EBF1219B43D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64152-A191-427F-B7CE-521B101D0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268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5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39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81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10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82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96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2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26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19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1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630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6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aked-science.ru/article/sci/uchenye-pereschitali-massu-biosfery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repository.si.edu/bitstream/handle/10088/31889/Zalasiewicz%20et%20al%202016%20Anthropocene%20Rev%20Technosphere.pdf?sequence=1" TargetMode="External"/><Relationship Id="rId4" Type="http://schemas.openxmlformats.org/officeDocument/2006/relationships/hyperlink" Target="https://naked-science.ru/article/sci/geologi-rasschitali-massu-tehnosfer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276872"/>
            <a:ext cx="8784976" cy="23042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ru-RU" b="1" dirty="0">
              <a:solidFill>
                <a:srgbClr val="000074"/>
              </a:solidFill>
              <a:latin typeface="Century" panose="020406040505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b="1" dirty="0">
                <a:solidFill>
                  <a:srgbClr val="000074"/>
                </a:solidFill>
                <a:latin typeface="Century" panose="02040604050505020304" pitchFamily="18" charset="0"/>
              </a:rPr>
              <a:t>О разработке Концепции </a:t>
            </a:r>
          </a:p>
          <a:p>
            <a:pPr>
              <a:spcBef>
                <a:spcPts val="0"/>
              </a:spcBef>
            </a:pPr>
            <a:r>
              <a:rPr lang="ru-RU" b="1" dirty="0" err="1">
                <a:solidFill>
                  <a:srgbClr val="000074"/>
                </a:solidFill>
                <a:latin typeface="Century" panose="02040604050505020304" pitchFamily="18" charset="0"/>
              </a:rPr>
              <a:t>ноосферного</a:t>
            </a:r>
            <a:r>
              <a:rPr lang="ru-RU" b="1" dirty="0">
                <a:solidFill>
                  <a:srgbClr val="000074"/>
                </a:solidFill>
                <a:latin typeface="Century" panose="02040604050505020304" pitchFamily="18" charset="0"/>
              </a:rPr>
              <a:t> развития Республики Алтай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Century" panose="02040604050505020304" pitchFamily="18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ru-RU" sz="1800" b="1" dirty="0">
              <a:solidFill>
                <a:schemeClr val="tx1">
                  <a:lumMod val="75000"/>
                  <a:lumOff val="25000"/>
                </a:schemeClr>
              </a:solidFill>
              <a:latin typeface="Century" panose="02040604050505020304" pitchFamily="18" charset="0"/>
            </a:endParaRPr>
          </a:p>
        </p:txBody>
      </p:sp>
      <p:cxnSp>
        <p:nvCxnSpPr>
          <p:cNvPr id="5" name="Прямая соединительная линия 4"/>
          <p:cNvCxnSpPr>
            <a:cxnSpLocks/>
          </p:cNvCxnSpPr>
          <p:nvPr/>
        </p:nvCxnSpPr>
        <p:spPr>
          <a:xfrm flipH="1">
            <a:off x="251498" y="1847449"/>
            <a:ext cx="4320479" cy="1"/>
          </a:xfrm>
          <a:prstGeom prst="line">
            <a:avLst/>
          </a:prstGeom>
          <a:ln w="44450">
            <a:solidFill>
              <a:srgbClr val="000074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570759" y="1849511"/>
            <a:ext cx="4320480" cy="2627"/>
          </a:xfrm>
          <a:prstGeom prst="line">
            <a:avLst/>
          </a:prstGeom>
          <a:ln w="444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cxnSpLocks/>
          </p:cNvCxnSpPr>
          <p:nvPr/>
        </p:nvCxnSpPr>
        <p:spPr>
          <a:xfrm flipH="1">
            <a:off x="4570759" y="4651070"/>
            <a:ext cx="4320479" cy="1"/>
          </a:xfrm>
          <a:prstGeom prst="line">
            <a:avLst/>
          </a:prstGeom>
          <a:ln w="44450">
            <a:solidFill>
              <a:srgbClr val="000074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50279" y="4651070"/>
            <a:ext cx="4320480" cy="2627"/>
          </a:xfrm>
          <a:prstGeom prst="line">
            <a:avLst/>
          </a:prstGeom>
          <a:ln w="444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4" t="22547" r="7272" b="25022"/>
          <a:stretch/>
        </p:blipFill>
        <p:spPr>
          <a:xfrm>
            <a:off x="251498" y="163589"/>
            <a:ext cx="3816424" cy="93610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413C8DC-27E3-4D79-AB36-B3101A9C208E}"/>
              </a:ext>
            </a:extLst>
          </p:cNvPr>
          <p:cNvSpPr/>
          <p:nvPr/>
        </p:nvSpPr>
        <p:spPr>
          <a:xfrm>
            <a:off x="179512" y="4941155"/>
            <a:ext cx="8711726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dirty="0">
                <a:solidFill>
                  <a:srgbClr val="333333"/>
                </a:solidFill>
                <a:latin typeface="Century" panose="02040604050505020304" pitchFamily="18" charset="0"/>
              </a:rPr>
              <a:t>Головин Андрей </a:t>
            </a:r>
            <a:r>
              <a:rPr lang="ru-RU" sz="1700" b="1" dirty="0" smtClean="0">
                <a:solidFill>
                  <a:srgbClr val="333333"/>
                </a:solidFill>
                <a:latin typeface="Century" panose="02040604050505020304" pitchFamily="18" charset="0"/>
              </a:rPr>
              <a:t>Аркадьевич</a:t>
            </a:r>
            <a:r>
              <a:rPr lang="ru-RU" sz="1700" dirty="0" smtClean="0">
                <a:solidFill>
                  <a:srgbClr val="333333"/>
                </a:solidFill>
                <a:latin typeface="Century" panose="02040604050505020304" pitchFamily="18" charset="0"/>
              </a:rPr>
              <a:t>,</a:t>
            </a:r>
            <a:r>
              <a:rPr lang="ru-RU" sz="1700" dirty="0">
                <a:solidFill>
                  <a:srgbClr val="333333"/>
                </a:solidFill>
                <a:latin typeface="Century" panose="02040604050505020304" pitchFamily="18" charset="0"/>
              </a:rPr>
              <a:t> д</a:t>
            </a:r>
            <a:r>
              <a:rPr lang="ru-RU" sz="1700" dirty="0" smtClean="0">
                <a:solidFill>
                  <a:srgbClr val="333333"/>
                </a:solidFill>
                <a:latin typeface="Century" panose="02040604050505020304" pitchFamily="18" charset="0"/>
              </a:rPr>
              <a:t>иректор </a:t>
            </a:r>
            <a:r>
              <a:rPr lang="ru-RU" sz="1700" dirty="0">
                <a:solidFill>
                  <a:srgbClr val="333333"/>
                </a:solidFill>
                <a:latin typeface="Century" panose="02040604050505020304" pitchFamily="18" charset="0"/>
              </a:rPr>
              <a:t>Центра проектирования устойчивого развития институтов </a:t>
            </a:r>
            <a:r>
              <a:rPr lang="ru-RU" sz="1700" dirty="0" smtClean="0">
                <a:solidFill>
                  <a:srgbClr val="333333"/>
                </a:solidFill>
                <a:latin typeface="Century" panose="02040604050505020304" pitchFamily="18" charset="0"/>
              </a:rPr>
              <a:t>Государственного </a:t>
            </a:r>
            <a:r>
              <a:rPr lang="ru-RU" sz="1700" dirty="0">
                <a:solidFill>
                  <a:srgbClr val="333333"/>
                </a:solidFill>
                <a:latin typeface="Century" panose="02040604050505020304" pitchFamily="18" charset="0"/>
              </a:rPr>
              <a:t>университета </a:t>
            </a:r>
            <a:r>
              <a:rPr lang="ru-RU" sz="1700" dirty="0" smtClean="0">
                <a:solidFill>
                  <a:srgbClr val="333333"/>
                </a:solidFill>
                <a:latin typeface="Century" panose="02040604050505020304" pitchFamily="18" charset="0"/>
              </a:rPr>
              <a:t>управления, адъюнкт РАЕН, канд. </a:t>
            </a:r>
            <a:r>
              <a:rPr lang="ru-RU" sz="1700" dirty="0" err="1" smtClean="0">
                <a:solidFill>
                  <a:srgbClr val="333333"/>
                </a:solidFill>
                <a:latin typeface="Century" panose="02040604050505020304" pitchFamily="18" charset="0"/>
              </a:rPr>
              <a:t>экон</a:t>
            </a:r>
            <a:r>
              <a:rPr lang="ru-RU" sz="1700" dirty="0" smtClean="0">
                <a:solidFill>
                  <a:srgbClr val="333333"/>
                </a:solidFill>
                <a:latin typeface="Century" panose="02040604050505020304" pitchFamily="18" charset="0"/>
              </a:rPr>
              <a:t>. наук, </a:t>
            </a:r>
            <a:r>
              <a:rPr lang="en-US" sz="1700" dirty="0" smtClean="0">
                <a:solidFill>
                  <a:srgbClr val="333333"/>
                </a:solidFill>
                <a:latin typeface="Century" panose="02040604050505020304" pitchFamily="18" charset="0"/>
              </a:rPr>
              <a:t>aa_golovin@guu.ru</a:t>
            </a:r>
            <a:endParaRPr lang="ru-RU" sz="1700" dirty="0" smtClean="0">
              <a:solidFill>
                <a:srgbClr val="333333"/>
              </a:solidFill>
              <a:latin typeface="Century" panose="02040604050505020304" pitchFamily="18" charset="0"/>
            </a:endParaRPr>
          </a:p>
          <a:p>
            <a:pPr algn="just"/>
            <a:endParaRPr lang="ru-RU" sz="1000" dirty="0" smtClean="0">
              <a:solidFill>
                <a:srgbClr val="333333"/>
              </a:solidFill>
              <a:latin typeface="Century" panose="02040604050505020304" pitchFamily="18" charset="0"/>
            </a:endParaRPr>
          </a:p>
          <a:p>
            <a:pPr algn="just"/>
            <a:r>
              <a:rPr lang="ru-RU" sz="1700" b="1" dirty="0" smtClean="0">
                <a:solidFill>
                  <a:srgbClr val="333333"/>
                </a:solidFill>
                <a:latin typeface="Century" panose="02040604050505020304" pitchFamily="18" charset="0"/>
              </a:rPr>
              <a:t>Сухова Мария Геннадьевна</a:t>
            </a:r>
            <a:r>
              <a:rPr lang="ru-RU" sz="1700" dirty="0" smtClean="0">
                <a:solidFill>
                  <a:srgbClr val="333333"/>
                </a:solidFill>
                <a:latin typeface="Century" panose="02040604050505020304" pitchFamily="18" charset="0"/>
              </a:rPr>
              <a:t>, </a:t>
            </a:r>
            <a:r>
              <a:rPr lang="ru-RU" sz="1700" dirty="0">
                <a:latin typeface="Century" panose="02040604050505020304" pitchFamily="18" charset="0"/>
              </a:rPr>
              <a:t>проректор по научной и инновационной деятельности </a:t>
            </a:r>
            <a:r>
              <a:rPr lang="ru-RU" sz="1700" dirty="0" smtClean="0">
                <a:latin typeface="Century" panose="02040604050505020304" pitchFamily="18" charset="0"/>
              </a:rPr>
              <a:t>Горно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700" dirty="0" smtClean="0">
                <a:latin typeface="Century" panose="02040604050505020304" pitchFamily="18" charset="0"/>
              </a:rPr>
              <a:t>Алтайского государственного университета, </a:t>
            </a:r>
            <a:r>
              <a:rPr lang="ru-RU" sz="1700" dirty="0">
                <a:latin typeface="Century" panose="02040604050505020304" pitchFamily="18" charset="0"/>
              </a:rPr>
              <a:t>д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700" dirty="0">
                <a:latin typeface="Century" panose="02040604050505020304" pitchFamily="18" charset="0"/>
              </a:rPr>
              <a:t>р геогр. наук</a:t>
            </a:r>
            <a:endParaRPr lang="ru-RU" sz="1700" dirty="0">
              <a:solidFill>
                <a:srgbClr val="333333"/>
              </a:solidFill>
              <a:latin typeface="Century" panose="020406040505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413C8DC-27E3-4D79-AB36-B3101A9C208E}"/>
              </a:ext>
            </a:extLst>
          </p:cNvPr>
          <p:cNvSpPr/>
          <p:nvPr/>
        </p:nvSpPr>
        <p:spPr>
          <a:xfrm>
            <a:off x="1547664" y="1000608"/>
            <a:ext cx="3888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333333"/>
                </a:solidFill>
                <a:latin typeface="Blogger Sans" panose="02000506030000020004" pitchFamily="50" charset="0"/>
                <a:ea typeface="Blogger Sans" panose="02000506030000020004" pitchFamily="50" charset="0"/>
              </a:rPr>
              <a:t>Центр проектирования устойчивого развития </a:t>
            </a:r>
          </a:p>
          <a:p>
            <a:pPr algn="just"/>
            <a:r>
              <a:rPr lang="ru-RU" sz="1400" b="1" dirty="0" smtClean="0">
                <a:solidFill>
                  <a:srgbClr val="333333"/>
                </a:solidFill>
                <a:latin typeface="Blogger Sans" panose="02000506030000020004" pitchFamily="50" charset="0"/>
                <a:ea typeface="Blogger Sans" panose="02000506030000020004" pitchFamily="50" charset="0"/>
              </a:rPr>
              <a:t>институтов гражданского общества</a:t>
            </a:r>
            <a:endParaRPr lang="ru-RU" sz="1400" b="1" dirty="0">
              <a:solidFill>
                <a:srgbClr val="333333"/>
              </a:solidFill>
              <a:latin typeface="Blogger Sans" panose="02000506030000020004" pitchFamily="50" charset="0"/>
              <a:ea typeface="Blogger Sans" panose="02000506030000020004" pitchFamily="50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635" y="-32338"/>
            <a:ext cx="2060231" cy="1954418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" b="949"/>
          <a:stretch/>
        </p:blipFill>
        <p:spPr bwMode="auto">
          <a:xfrm>
            <a:off x="5548906" y="183645"/>
            <a:ext cx="1434729" cy="14451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267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67661" y="262895"/>
            <a:ext cx="7713528" cy="432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000074"/>
                </a:solidFill>
                <a:latin typeface="Century" panose="02040604050505020304" pitchFamily="18" charset="0"/>
              </a:rPr>
              <a:t>ОБЩИЕ ПОЛОЖЕНИЯ КОНЦЕПЦИИ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72400" y="185520"/>
            <a:ext cx="703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Schoolbook" panose="02040604050505020304" pitchFamily="18" charset="0"/>
              </a:rPr>
              <a:t>10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6053276" y="836712"/>
            <a:ext cx="2683319" cy="0"/>
          </a:xfrm>
          <a:prstGeom prst="line">
            <a:avLst/>
          </a:prstGeom>
          <a:ln w="254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383666" y="836712"/>
            <a:ext cx="5669610" cy="0"/>
          </a:xfrm>
          <a:prstGeom prst="line">
            <a:avLst/>
          </a:prstGeom>
          <a:ln w="25400">
            <a:solidFill>
              <a:srgbClr val="000074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AF79961-8917-45DB-A17A-F9B0084715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4" t="22547" r="68577" b="25022"/>
          <a:stretch/>
        </p:blipFill>
        <p:spPr>
          <a:xfrm>
            <a:off x="7524328" y="201335"/>
            <a:ext cx="648072" cy="56166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6FFCBB1-4263-4744-9515-698C1D0C32B5}"/>
              </a:ext>
            </a:extLst>
          </p:cNvPr>
          <p:cNvSpPr/>
          <p:nvPr/>
        </p:nvSpPr>
        <p:spPr>
          <a:xfrm>
            <a:off x="343794" y="1013645"/>
            <a:ext cx="8392801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Century" panose="02040604050505020304" pitchFamily="18" charset="0"/>
              </a:rPr>
              <a:t>Концепция рассматривается как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000074"/>
                </a:solidFill>
                <a:latin typeface="Century" panose="02040604050505020304" pitchFamily="18" charset="0"/>
              </a:rPr>
              <a:t>документ научно</a:t>
            </a:r>
            <a:r>
              <a:rPr lang="ru-RU" sz="2400" b="1" dirty="0">
                <a:solidFill>
                  <a:srgbClr val="0000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dirty="0">
                <a:solidFill>
                  <a:srgbClr val="000074"/>
                </a:solidFill>
                <a:latin typeface="Century" panose="02040604050505020304" pitchFamily="18" charset="0"/>
              </a:rPr>
              <a:t>методологического обеспечения </a:t>
            </a:r>
            <a:r>
              <a:rPr lang="ru-RU" sz="2400" dirty="0">
                <a:solidFill>
                  <a:srgbClr val="000074"/>
                </a:solidFill>
                <a:latin typeface="Century" panose="02040604050505020304" pitchFamily="18" charset="0"/>
              </a:rPr>
              <a:t>стратегического планирования Республики Алтай</a:t>
            </a:r>
            <a:r>
              <a:rPr lang="ru-RU" sz="2400" dirty="0">
                <a:latin typeface="Century" panose="02040604050505020304" pitchFamily="18" charset="0"/>
              </a:rPr>
              <a:t>, определяющий научно обоснованные подходы к сбалансированному (бесконфликтному) </a:t>
            </a:r>
            <a:r>
              <a:rPr lang="ru-RU" sz="2400" dirty="0" err="1">
                <a:latin typeface="Century" panose="02040604050505020304" pitchFamily="18" charset="0"/>
              </a:rPr>
              <a:t>природосообразному</a:t>
            </a:r>
            <a:r>
              <a:rPr lang="ru-RU" sz="2400" dirty="0">
                <a:latin typeface="Century" panose="02040604050505020304" pitchFamily="18" charset="0"/>
              </a:rPr>
              <a:t> развитию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sz="600" dirty="0">
              <a:latin typeface="Century" panose="020406040505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000074"/>
                </a:solidFill>
                <a:latin typeface="Century" panose="02040604050505020304" pitchFamily="18" charset="0"/>
              </a:rPr>
              <a:t>система взглядов </a:t>
            </a:r>
            <a:r>
              <a:rPr lang="ru-RU" sz="2400" dirty="0">
                <a:solidFill>
                  <a:srgbClr val="000074"/>
                </a:solidFill>
                <a:latin typeface="Century" panose="02040604050505020304" pitchFamily="18" charset="0"/>
              </a:rPr>
              <a:t>на обеспечение социального, экономического, экологического развития,</a:t>
            </a:r>
            <a:r>
              <a:rPr lang="ru-RU" sz="2400" dirty="0">
                <a:latin typeface="Century" panose="02040604050505020304" pitchFamily="18" charset="0"/>
              </a:rPr>
              <a:t> сбалансированного с ресурсными потребностями и возможностями населения региона.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Century" panose="020406040505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2B98A350-8E13-43AB-B8BB-953439133643}"/>
              </a:ext>
            </a:extLst>
          </p:cNvPr>
          <p:cNvCxnSpPr>
            <a:cxnSpLocks/>
          </p:cNvCxnSpPr>
          <p:nvPr/>
        </p:nvCxnSpPr>
        <p:spPr>
          <a:xfrm>
            <a:off x="383666" y="6400864"/>
            <a:ext cx="5628494" cy="0"/>
          </a:xfrm>
          <a:prstGeom prst="line">
            <a:avLst/>
          </a:prstGeom>
          <a:ln w="254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C2AF350-539F-469A-9C61-73864050A1EE}"/>
              </a:ext>
            </a:extLst>
          </p:cNvPr>
          <p:cNvCxnSpPr>
            <a:cxnSpLocks/>
          </p:cNvCxnSpPr>
          <p:nvPr/>
        </p:nvCxnSpPr>
        <p:spPr>
          <a:xfrm flipH="1">
            <a:off x="6012160" y="6400864"/>
            <a:ext cx="2724435" cy="0"/>
          </a:xfrm>
          <a:prstGeom prst="line">
            <a:avLst/>
          </a:prstGeom>
          <a:ln w="25400">
            <a:solidFill>
              <a:srgbClr val="000074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14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67661" y="262895"/>
            <a:ext cx="7713528" cy="432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000074"/>
                </a:solidFill>
                <a:latin typeface="Century" panose="02040604050505020304" pitchFamily="18" charset="0"/>
              </a:rPr>
              <a:t>СТРУКТУРА КОНЦЕПЦИИ НООСФЕРНОГО РАЗВИТИЯ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72400" y="185520"/>
            <a:ext cx="703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Schoolbook" panose="02040604050505020304" pitchFamily="18" charset="0"/>
              </a:rPr>
              <a:t>11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6053276" y="836712"/>
            <a:ext cx="2683319" cy="0"/>
          </a:xfrm>
          <a:prstGeom prst="line">
            <a:avLst/>
          </a:prstGeom>
          <a:ln w="254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383666" y="836712"/>
            <a:ext cx="5669610" cy="0"/>
          </a:xfrm>
          <a:prstGeom prst="line">
            <a:avLst/>
          </a:prstGeom>
          <a:ln w="25400">
            <a:solidFill>
              <a:srgbClr val="000074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AF79961-8917-45DB-A17A-F9B0084715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4" t="22547" r="68577" b="25022"/>
          <a:stretch/>
        </p:blipFill>
        <p:spPr>
          <a:xfrm>
            <a:off x="7657153" y="195071"/>
            <a:ext cx="648072" cy="56166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6FFCBB1-4263-4744-9515-698C1D0C32B5}"/>
              </a:ext>
            </a:extLst>
          </p:cNvPr>
          <p:cNvSpPr/>
          <p:nvPr/>
        </p:nvSpPr>
        <p:spPr>
          <a:xfrm>
            <a:off x="343794" y="1013645"/>
            <a:ext cx="8800205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Century" panose="02040604050505020304" pitchFamily="18" charset="0"/>
              </a:rPr>
              <a:t>I.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" panose="02040604050505020304" pitchFamily="18" charset="0"/>
              </a:rPr>
              <a:t>Общие положения – преамбула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Century" panose="02040604050505020304" pitchFamily="18" charset="0"/>
              </a:rPr>
              <a:t>II.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" panose="02040604050505020304" pitchFamily="18" charset="0"/>
              </a:rPr>
              <a:t> Научно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" panose="02040604050505020304" pitchFamily="18" charset="0"/>
              </a:rPr>
              <a:t>методологические основы обеспечения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" panose="02040604050505020304" pitchFamily="18" charset="0"/>
              </a:rPr>
              <a:t>ноосферного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" panose="02040604050505020304" pitchFamily="18" charset="0"/>
              </a:rPr>
              <a:t> развития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Century" panose="02040604050505020304" pitchFamily="18" charset="0"/>
              </a:rPr>
              <a:t>III.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" panose="02040604050505020304" pitchFamily="18" charset="0"/>
              </a:rPr>
              <a:t>Основные понятия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Century" panose="02040604050505020304" pitchFamily="18" charset="0"/>
              </a:rPr>
              <a:t>IV.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" panose="02040604050505020304" pitchFamily="18" charset="0"/>
              </a:rPr>
              <a:t> Принципы, цели и задачи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Century" panose="02040604050505020304" pitchFamily="18" charset="0"/>
              </a:rPr>
              <a:t>V.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" panose="02040604050505020304" pitchFamily="18" charset="0"/>
              </a:rPr>
              <a:t>Приоритеты и основные направления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entury" panose="020406040505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Century" panose="02040604050505020304" pitchFamily="18" charset="0"/>
              </a:rPr>
              <a:t>VI.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" panose="02040604050505020304" pitchFamily="18" charset="0"/>
              </a:rPr>
              <a:t> Механизмы (этапы) взаимодействия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Century" panose="02040604050505020304" pitchFamily="18" charset="0"/>
              </a:rPr>
              <a:t>VII.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" panose="02040604050505020304" pitchFamily="18" charset="0"/>
              </a:rPr>
              <a:t>Мониторинг и оценка эффективности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i="1" dirty="0">
                <a:solidFill>
                  <a:srgbClr val="002060"/>
                </a:solidFill>
                <a:latin typeface="Century" panose="02040604050505020304" pitchFamily="18" charset="0"/>
              </a:rPr>
              <a:t>Приложение 1.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" panose="02040604050505020304" pitchFamily="18" charset="0"/>
              </a:rPr>
              <a:t> Перечень показателей (индекс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" panose="02040604050505020304" pitchFamily="18" charset="0"/>
              </a:rPr>
              <a:t>ноосферного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" panose="02040604050505020304" pitchFamily="18" charset="0"/>
              </a:rPr>
              <a:t> развития)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i="1" dirty="0">
                <a:solidFill>
                  <a:srgbClr val="002060"/>
                </a:solidFill>
                <a:latin typeface="Century" panose="02040604050505020304" pitchFamily="18" charset="0"/>
              </a:rPr>
              <a:t>Приложение 2.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" panose="02040604050505020304" pitchFamily="18" charset="0"/>
              </a:rPr>
              <a:t> Дорожная карта мероприятий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2B98A350-8E13-43AB-B8BB-953439133643}"/>
              </a:ext>
            </a:extLst>
          </p:cNvPr>
          <p:cNvCxnSpPr>
            <a:cxnSpLocks/>
          </p:cNvCxnSpPr>
          <p:nvPr/>
        </p:nvCxnSpPr>
        <p:spPr>
          <a:xfrm>
            <a:off x="383666" y="6400864"/>
            <a:ext cx="5628494" cy="0"/>
          </a:xfrm>
          <a:prstGeom prst="line">
            <a:avLst/>
          </a:prstGeom>
          <a:ln w="254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C2AF350-539F-469A-9C61-73864050A1EE}"/>
              </a:ext>
            </a:extLst>
          </p:cNvPr>
          <p:cNvCxnSpPr>
            <a:cxnSpLocks/>
          </p:cNvCxnSpPr>
          <p:nvPr/>
        </p:nvCxnSpPr>
        <p:spPr>
          <a:xfrm flipH="1">
            <a:off x="6012160" y="6400864"/>
            <a:ext cx="2724435" cy="0"/>
          </a:xfrm>
          <a:prstGeom prst="line">
            <a:avLst/>
          </a:prstGeom>
          <a:ln w="25400">
            <a:solidFill>
              <a:srgbClr val="000074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96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67661" y="262895"/>
            <a:ext cx="7713528" cy="432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000074"/>
                </a:solidFill>
                <a:latin typeface="Century" panose="02040604050505020304" pitchFamily="18" charset="0"/>
              </a:rPr>
              <a:t>ЦЕЛИ КОНЦЕПЦИИ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71308" y="185520"/>
            <a:ext cx="705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Schoolbook" panose="02040604050505020304" pitchFamily="18" charset="0"/>
              </a:rPr>
              <a:t>12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6053276" y="836712"/>
            <a:ext cx="2683319" cy="0"/>
          </a:xfrm>
          <a:prstGeom prst="line">
            <a:avLst/>
          </a:prstGeom>
          <a:ln w="254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383666" y="836712"/>
            <a:ext cx="5669610" cy="0"/>
          </a:xfrm>
          <a:prstGeom prst="line">
            <a:avLst/>
          </a:prstGeom>
          <a:ln w="25400">
            <a:solidFill>
              <a:srgbClr val="000074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AF79961-8917-45DB-A17A-F9B0084715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4" t="22547" r="68577" b="25022"/>
          <a:stretch/>
        </p:blipFill>
        <p:spPr>
          <a:xfrm>
            <a:off x="7523236" y="197075"/>
            <a:ext cx="648072" cy="56166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6FFCBB1-4263-4744-9515-698C1D0C32B5}"/>
              </a:ext>
            </a:extLst>
          </p:cNvPr>
          <p:cNvSpPr/>
          <p:nvPr/>
        </p:nvSpPr>
        <p:spPr>
          <a:xfrm>
            <a:off x="343794" y="1013645"/>
            <a:ext cx="8392801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8E0000"/>
                </a:solidFill>
                <a:latin typeface="Century" panose="02040604050505020304" pitchFamily="18" charset="0"/>
              </a:rPr>
              <a:t>А)</a:t>
            </a:r>
            <a:r>
              <a:rPr lang="ru-RU" sz="2400" dirty="0">
                <a:latin typeface="Century" panose="020406040505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Century" panose="02040604050505020304" pitchFamily="18" charset="0"/>
              </a:rPr>
              <a:t>Формирование ценностно-смысловой модели </a:t>
            </a:r>
            <a:r>
              <a:rPr lang="ru-RU" sz="2400" dirty="0">
                <a:latin typeface="Century" panose="02040604050505020304" pitchFamily="18" charset="0"/>
              </a:rPr>
              <a:t>социально-экономического развития, обеспечивающей гармонизацию взаимоотношений человека, общества, технологий и природы на территории Горного Алтая;</a:t>
            </a:r>
          </a:p>
          <a:p>
            <a:pPr algn="just"/>
            <a:endParaRPr lang="ru-RU" sz="2400" b="1" dirty="0">
              <a:latin typeface="Century" panose="02040604050505020304" pitchFamily="18" charset="0"/>
            </a:endParaRPr>
          </a:p>
          <a:p>
            <a:pPr algn="just"/>
            <a:r>
              <a:rPr lang="ru-RU" sz="2400" dirty="0">
                <a:solidFill>
                  <a:srgbClr val="8E0000"/>
                </a:solidFill>
                <a:latin typeface="Century" panose="02040604050505020304" pitchFamily="18" charset="0"/>
              </a:rPr>
              <a:t>Б)</a:t>
            </a:r>
            <a:r>
              <a:rPr lang="ru-RU" sz="2400" dirty="0">
                <a:latin typeface="Century" panose="02040604050505020304" pitchFamily="18" charset="0"/>
              </a:rPr>
              <a:t> создание необходимых условий для </a:t>
            </a:r>
            <a:r>
              <a:rPr lang="ru-RU" sz="2400" b="1" dirty="0">
                <a:solidFill>
                  <a:srgbClr val="002060"/>
                </a:solidFill>
                <a:latin typeface="Century" panose="02040604050505020304" pitchFamily="18" charset="0"/>
              </a:rPr>
              <a:t>повышения качества и уровня жизни</a:t>
            </a:r>
            <a:r>
              <a:rPr lang="ru-RU" sz="2400" dirty="0">
                <a:latin typeface="Century" panose="02040604050505020304" pitchFamily="18" charset="0"/>
              </a:rPr>
              <a:t> нынешнего и будущих поколений жителей Горного Алтая;</a:t>
            </a:r>
          </a:p>
          <a:p>
            <a:pPr algn="just"/>
            <a:endParaRPr lang="ru-RU" sz="2400" b="1" dirty="0">
              <a:latin typeface="Century" panose="02040604050505020304" pitchFamily="18" charset="0"/>
            </a:endParaRPr>
          </a:p>
          <a:p>
            <a:pPr algn="just"/>
            <a:r>
              <a:rPr lang="ru-RU" sz="2400" dirty="0">
                <a:solidFill>
                  <a:srgbClr val="8E0000"/>
                </a:solidFill>
                <a:latin typeface="Century" panose="02040604050505020304" pitchFamily="18" charset="0"/>
              </a:rPr>
              <a:t>В)</a:t>
            </a:r>
            <a:r>
              <a:rPr lang="ru-RU" sz="2400" dirty="0">
                <a:latin typeface="Century" panose="02040604050505020304" pitchFamily="18" charset="0"/>
              </a:rPr>
              <a:t>	формирование условий для </a:t>
            </a:r>
            <a:r>
              <a:rPr lang="ru-RU" sz="2400" b="1" dirty="0">
                <a:solidFill>
                  <a:srgbClr val="002060"/>
                </a:solidFill>
                <a:latin typeface="Century" panose="02040604050505020304" pitchFamily="18" charset="0"/>
              </a:rPr>
              <a:t>повышения вклада Горного Алтая в развитие России и евразийского пространства</a:t>
            </a:r>
            <a:r>
              <a:rPr lang="ru-RU" sz="2400" dirty="0">
                <a:latin typeface="Century" panose="02040604050505020304" pitchFamily="18" charset="0"/>
              </a:rPr>
              <a:t> с учетом социокультурного наследия и физико-географических особенностей.</a:t>
            </a:r>
            <a:endParaRPr lang="ru-RU" sz="2400" b="1" dirty="0">
              <a:latin typeface="Century" panose="020406040505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Century" panose="020406040505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2B98A350-8E13-43AB-B8BB-953439133643}"/>
              </a:ext>
            </a:extLst>
          </p:cNvPr>
          <p:cNvCxnSpPr>
            <a:cxnSpLocks/>
          </p:cNvCxnSpPr>
          <p:nvPr/>
        </p:nvCxnSpPr>
        <p:spPr>
          <a:xfrm>
            <a:off x="383666" y="6400864"/>
            <a:ext cx="5628494" cy="0"/>
          </a:xfrm>
          <a:prstGeom prst="line">
            <a:avLst/>
          </a:prstGeom>
          <a:ln w="254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C2AF350-539F-469A-9C61-73864050A1EE}"/>
              </a:ext>
            </a:extLst>
          </p:cNvPr>
          <p:cNvCxnSpPr>
            <a:cxnSpLocks/>
          </p:cNvCxnSpPr>
          <p:nvPr/>
        </p:nvCxnSpPr>
        <p:spPr>
          <a:xfrm flipH="1">
            <a:off x="6012160" y="6400864"/>
            <a:ext cx="2724435" cy="0"/>
          </a:xfrm>
          <a:prstGeom prst="line">
            <a:avLst/>
          </a:prstGeom>
          <a:ln w="25400">
            <a:solidFill>
              <a:srgbClr val="000074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14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276872"/>
            <a:ext cx="8784976" cy="23042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ru-RU" b="1" dirty="0">
              <a:solidFill>
                <a:srgbClr val="000074"/>
              </a:solidFill>
              <a:latin typeface="Century" panose="020406040505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b="1" dirty="0">
                <a:solidFill>
                  <a:srgbClr val="000074"/>
                </a:solidFill>
                <a:latin typeface="Century" panose="02040604050505020304" pitchFamily="18" charset="0"/>
              </a:rPr>
              <a:t>О разработке Концепции </a:t>
            </a:r>
          </a:p>
          <a:p>
            <a:pPr>
              <a:spcBef>
                <a:spcPts val="0"/>
              </a:spcBef>
            </a:pPr>
            <a:r>
              <a:rPr lang="ru-RU" b="1" dirty="0" err="1">
                <a:solidFill>
                  <a:srgbClr val="000074"/>
                </a:solidFill>
                <a:latin typeface="Century" panose="02040604050505020304" pitchFamily="18" charset="0"/>
              </a:rPr>
              <a:t>ноосферного</a:t>
            </a:r>
            <a:r>
              <a:rPr lang="ru-RU" b="1" dirty="0">
                <a:solidFill>
                  <a:srgbClr val="000074"/>
                </a:solidFill>
                <a:latin typeface="Century" panose="02040604050505020304" pitchFamily="18" charset="0"/>
              </a:rPr>
              <a:t> развития Республики Алтай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Century" panose="02040604050505020304" pitchFamily="18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ru-RU" sz="1800" b="1" dirty="0">
              <a:solidFill>
                <a:schemeClr val="tx1">
                  <a:lumMod val="75000"/>
                  <a:lumOff val="25000"/>
                </a:schemeClr>
              </a:solidFill>
              <a:latin typeface="Century" panose="02040604050505020304" pitchFamily="18" charset="0"/>
            </a:endParaRPr>
          </a:p>
        </p:txBody>
      </p:sp>
      <p:cxnSp>
        <p:nvCxnSpPr>
          <p:cNvPr id="5" name="Прямая соединительная линия 4"/>
          <p:cNvCxnSpPr>
            <a:cxnSpLocks/>
          </p:cNvCxnSpPr>
          <p:nvPr/>
        </p:nvCxnSpPr>
        <p:spPr>
          <a:xfrm flipH="1">
            <a:off x="251498" y="1847449"/>
            <a:ext cx="4320479" cy="1"/>
          </a:xfrm>
          <a:prstGeom prst="line">
            <a:avLst/>
          </a:prstGeom>
          <a:ln w="44450">
            <a:solidFill>
              <a:srgbClr val="000074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570759" y="1849511"/>
            <a:ext cx="4320480" cy="2627"/>
          </a:xfrm>
          <a:prstGeom prst="line">
            <a:avLst/>
          </a:prstGeom>
          <a:ln w="444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cxnSpLocks/>
          </p:cNvCxnSpPr>
          <p:nvPr/>
        </p:nvCxnSpPr>
        <p:spPr>
          <a:xfrm flipH="1">
            <a:off x="4570759" y="4651070"/>
            <a:ext cx="4320479" cy="1"/>
          </a:xfrm>
          <a:prstGeom prst="line">
            <a:avLst/>
          </a:prstGeom>
          <a:ln w="44450">
            <a:solidFill>
              <a:srgbClr val="000074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50279" y="4651070"/>
            <a:ext cx="4320480" cy="2627"/>
          </a:xfrm>
          <a:prstGeom prst="line">
            <a:avLst/>
          </a:prstGeom>
          <a:ln w="444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4" t="22547" r="7272" b="25022"/>
          <a:stretch/>
        </p:blipFill>
        <p:spPr>
          <a:xfrm>
            <a:off x="251498" y="163589"/>
            <a:ext cx="3816424" cy="93610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413C8DC-27E3-4D79-AB36-B3101A9C208E}"/>
              </a:ext>
            </a:extLst>
          </p:cNvPr>
          <p:cNvSpPr/>
          <p:nvPr/>
        </p:nvSpPr>
        <p:spPr>
          <a:xfrm>
            <a:off x="179512" y="4941155"/>
            <a:ext cx="8711726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dirty="0">
                <a:solidFill>
                  <a:srgbClr val="333333"/>
                </a:solidFill>
                <a:latin typeface="Century" panose="02040604050505020304" pitchFamily="18" charset="0"/>
              </a:rPr>
              <a:t>Головин Андрей </a:t>
            </a:r>
            <a:r>
              <a:rPr lang="ru-RU" sz="1700" b="1" dirty="0" smtClean="0">
                <a:solidFill>
                  <a:srgbClr val="333333"/>
                </a:solidFill>
                <a:latin typeface="Century" panose="02040604050505020304" pitchFamily="18" charset="0"/>
              </a:rPr>
              <a:t>Аркадьевич</a:t>
            </a:r>
            <a:r>
              <a:rPr lang="ru-RU" sz="1700" dirty="0" smtClean="0">
                <a:solidFill>
                  <a:srgbClr val="333333"/>
                </a:solidFill>
                <a:latin typeface="Century" panose="02040604050505020304" pitchFamily="18" charset="0"/>
              </a:rPr>
              <a:t>,</a:t>
            </a:r>
            <a:r>
              <a:rPr lang="ru-RU" sz="1700" dirty="0">
                <a:solidFill>
                  <a:srgbClr val="333333"/>
                </a:solidFill>
                <a:latin typeface="Century" panose="02040604050505020304" pitchFamily="18" charset="0"/>
              </a:rPr>
              <a:t> д</a:t>
            </a:r>
            <a:r>
              <a:rPr lang="ru-RU" sz="1700" dirty="0" smtClean="0">
                <a:solidFill>
                  <a:srgbClr val="333333"/>
                </a:solidFill>
                <a:latin typeface="Century" panose="02040604050505020304" pitchFamily="18" charset="0"/>
              </a:rPr>
              <a:t>иректор </a:t>
            </a:r>
            <a:r>
              <a:rPr lang="ru-RU" sz="1700" dirty="0">
                <a:solidFill>
                  <a:srgbClr val="333333"/>
                </a:solidFill>
                <a:latin typeface="Century" panose="02040604050505020304" pitchFamily="18" charset="0"/>
              </a:rPr>
              <a:t>Центра проектирования устойчивого развития институтов </a:t>
            </a:r>
            <a:r>
              <a:rPr lang="ru-RU" sz="1700" dirty="0" smtClean="0">
                <a:solidFill>
                  <a:srgbClr val="333333"/>
                </a:solidFill>
                <a:latin typeface="Century" panose="02040604050505020304" pitchFamily="18" charset="0"/>
              </a:rPr>
              <a:t>Государственного </a:t>
            </a:r>
            <a:r>
              <a:rPr lang="ru-RU" sz="1700" dirty="0">
                <a:solidFill>
                  <a:srgbClr val="333333"/>
                </a:solidFill>
                <a:latin typeface="Century" panose="02040604050505020304" pitchFamily="18" charset="0"/>
              </a:rPr>
              <a:t>университета </a:t>
            </a:r>
            <a:r>
              <a:rPr lang="ru-RU" sz="1700" dirty="0" smtClean="0">
                <a:solidFill>
                  <a:srgbClr val="333333"/>
                </a:solidFill>
                <a:latin typeface="Century" panose="02040604050505020304" pitchFamily="18" charset="0"/>
              </a:rPr>
              <a:t>управления, адъюнкт РАЕН, канд. </a:t>
            </a:r>
            <a:r>
              <a:rPr lang="ru-RU" sz="1700" dirty="0" err="1" smtClean="0">
                <a:solidFill>
                  <a:srgbClr val="333333"/>
                </a:solidFill>
                <a:latin typeface="Century" panose="02040604050505020304" pitchFamily="18" charset="0"/>
              </a:rPr>
              <a:t>экон</a:t>
            </a:r>
            <a:r>
              <a:rPr lang="ru-RU" sz="1700" dirty="0" smtClean="0">
                <a:solidFill>
                  <a:srgbClr val="333333"/>
                </a:solidFill>
                <a:latin typeface="Century" panose="02040604050505020304" pitchFamily="18" charset="0"/>
              </a:rPr>
              <a:t>. наук, </a:t>
            </a:r>
            <a:r>
              <a:rPr lang="en-US" sz="1700" dirty="0" smtClean="0">
                <a:solidFill>
                  <a:srgbClr val="333333"/>
                </a:solidFill>
                <a:latin typeface="Century" panose="02040604050505020304" pitchFamily="18" charset="0"/>
              </a:rPr>
              <a:t>aa_golovin@guu.ru</a:t>
            </a:r>
            <a:endParaRPr lang="ru-RU" sz="1700" dirty="0" smtClean="0">
              <a:solidFill>
                <a:srgbClr val="333333"/>
              </a:solidFill>
              <a:latin typeface="Century" panose="02040604050505020304" pitchFamily="18" charset="0"/>
            </a:endParaRPr>
          </a:p>
          <a:p>
            <a:pPr algn="just"/>
            <a:endParaRPr lang="ru-RU" sz="1000" dirty="0" smtClean="0">
              <a:solidFill>
                <a:srgbClr val="333333"/>
              </a:solidFill>
              <a:latin typeface="Century" panose="02040604050505020304" pitchFamily="18" charset="0"/>
            </a:endParaRPr>
          </a:p>
          <a:p>
            <a:pPr algn="just"/>
            <a:r>
              <a:rPr lang="ru-RU" sz="1700" b="1" dirty="0" smtClean="0">
                <a:solidFill>
                  <a:srgbClr val="333333"/>
                </a:solidFill>
                <a:latin typeface="Century" panose="02040604050505020304" pitchFamily="18" charset="0"/>
              </a:rPr>
              <a:t>Сухова Мария Геннадьевна</a:t>
            </a:r>
            <a:r>
              <a:rPr lang="ru-RU" sz="1700" dirty="0" smtClean="0">
                <a:solidFill>
                  <a:srgbClr val="333333"/>
                </a:solidFill>
                <a:latin typeface="Century" panose="02040604050505020304" pitchFamily="18" charset="0"/>
              </a:rPr>
              <a:t>, </a:t>
            </a:r>
            <a:r>
              <a:rPr lang="ru-RU" sz="1700" dirty="0">
                <a:latin typeface="Century" panose="02040604050505020304" pitchFamily="18" charset="0"/>
              </a:rPr>
              <a:t>проректор по научной и инновационной деятельности </a:t>
            </a:r>
            <a:r>
              <a:rPr lang="ru-RU" sz="1700" dirty="0" smtClean="0">
                <a:latin typeface="Century" panose="02040604050505020304" pitchFamily="18" charset="0"/>
              </a:rPr>
              <a:t>Горно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700" dirty="0" smtClean="0">
                <a:latin typeface="Century" panose="02040604050505020304" pitchFamily="18" charset="0"/>
              </a:rPr>
              <a:t>Алтайского государственного университета, </a:t>
            </a:r>
            <a:r>
              <a:rPr lang="ru-RU" sz="1700" dirty="0">
                <a:latin typeface="Century" panose="02040604050505020304" pitchFamily="18" charset="0"/>
              </a:rPr>
              <a:t>д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700" dirty="0">
                <a:latin typeface="Century" panose="02040604050505020304" pitchFamily="18" charset="0"/>
              </a:rPr>
              <a:t>р геогр. наук</a:t>
            </a:r>
            <a:endParaRPr lang="ru-RU" sz="1700" dirty="0">
              <a:solidFill>
                <a:srgbClr val="333333"/>
              </a:solidFill>
              <a:latin typeface="Century" panose="020406040505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413C8DC-27E3-4D79-AB36-B3101A9C208E}"/>
              </a:ext>
            </a:extLst>
          </p:cNvPr>
          <p:cNvSpPr/>
          <p:nvPr/>
        </p:nvSpPr>
        <p:spPr>
          <a:xfrm>
            <a:off x="1547664" y="1000608"/>
            <a:ext cx="3888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333333"/>
                </a:solidFill>
                <a:latin typeface="Blogger Sans" panose="02000506030000020004" pitchFamily="50" charset="0"/>
                <a:ea typeface="Blogger Sans" panose="02000506030000020004" pitchFamily="50" charset="0"/>
              </a:rPr>
              <a:t>Центр проектирования устойчивого развития </a:t>
            </a:r>
          </a:p>
          <a:p>
            <a:pPr algn="just"/>
            <a:r>
              <a:rPr lang="ru-RU" sz="1400" b="1" dirty="0" smtClean="0">
                <a:solidFill>
                  <a:srgbClr val="333333"/>
                </a:solidFill>
                <a:latin typeface="Blogger Sans" panose="02000506030000020004" pitchFamily="50" charset="0"/>
                <a:ea typeface="Blogger Sans" panose="02000506030000020004" pitchFamily="50" charset="0"/>
              </a:rPr>
              <a:t>институтов гражданского общества</a:t>
            </a:r>
            <a:endParaRPr lang="ru-RU" sz="1400" b="1" dirty="0">
              <a:solidFill>
                <a:srgbClr val="333333"/>
              </a:solidFill>
              <a:latin typeface="Blogger Sans" panose="02000506030000020004" pitchFamily="50" charset="0"/>
              <a:ea typeface="Blogger Sans" panose="02000506030000020004" pitchFamily="50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635" y="-32338"/>
            <a:ext cx="2060231" cy="1954418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" b="949"/>
          <a:stretch/>
        </p:blipFill>
        <p:spPr bwMode="auto">
          <a:xfrm>
            <a:off x="5548906" y="183645"/>
            <a:ext cx="1434729" cy="14451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8599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Овал 95"/>
          <p:cNvSpPr/>
          <p:nvPr/>
        </p:nvSpPr>
        <p:spPr>
          <a:xfrm>
            <a:off x="115505" y="1669717"/>
            <a:ext cx="2769224" cy="2678345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06905" y="1756647"/>
            <a:ext cx="2592288" cy="250448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67661" y="262895"/>
            <a:ext cx="7713528" cy="432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0074"/>
                </a:solidFill>
                <a:latin typeface="Century" panose="02040604050505020304" pitchFamily="18" charset="0"/>
              </a:rPr>
              <a:t>Взгляд разных научных школ </a:t>
            </a:r>
          </a:p>
          <a:p>
            <a:r>
              <a:rPr lang="ru-RU" sz="2000" b="1" dirty="0" smtClean="0">
                <a:solidFill>
                  <a:srgbClr val="000074"/>
                </a:solidFill>
                <a:latin typeface="Century" panose="02040604050505020304" pitchFamily="18" charset="0"/>
              </a:rPr>
              <a:t>на место и роль человека на Земле </a:t>
            </a:r>
            <a:endParaRPr lang="ru-RU" sz="2000" b="1" dirty="0">
              <a:solidFill>
                <a:srgbClr val="000074"/>
              </a:solidFill>
              <a:latin typeface="Century" panose="020406040505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61427" y="185520"/>
            <a:ext cx="514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Schoolbook" panose="02040604050505020304" pitchFamily="18" charset="0"/>
              </a:rPr>
              <a:t>2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6053276" y="836712"/>
            <a:ext cx="2683319" cy="0"/>
          </a:xfrm>
          <a:prstGeom prst="line">
            <a:avLst/>
          </a:prstGeom>
          <a:ln w="254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383666" y="836712"/>
            <a:ext cx="5669610" cy="0"/>
          </a:xfrm>
          <a:prstGeom prst="line">
            <a:avLst/>
          </a:prstGeom>
          <a:ln w="25400">
            <a:solidFill>
              <a:srgbClr val="000074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AF79961-8917-45DB-A17A-F9B0084715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4" t="22547" r="68577" b="25022"/>
          <a:stretch/>
        </p:blipFill>
        <p:spPr>
          <a:xfrm>
            <a:off x="7740352" y="208632"/>
            <a:ext cx="648072" cy="561663"/>
          </a:xfrm>
          <a:prstGeom prst="rect">
            <a:avLst/>
          </a:prstGeom>
        </p:spPr>
      </p:pic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2B98A350-8E13-43AB-B8BB-953439133643}"/>
              </a:ext>
            </a:extLst>
          </p:cNvPr>
          <p:cNvCxnSpPr>
            <a:cxnSpLocks/>
          </p:cNvCxnSpPr>
          <p:nvPr/>
        </p:nvCxnSpPr>
        <p:spPr>
          <a:xfrm>
            <a:off x="383666" y="6400864"/>
            <a:ext cx="5628494" cy="0"/>
          </a:xfrm>
          <a:prstGeom prst="line">
            <a:avLst/>
          </a:prstGeom>
          <a:ln w="254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C2AF350-539F-469A-9C61-73864050A1EE}"/>
              </a:ext>
            </a:extLst>
          </p:cNvPr>
          <p:cNvCxnSpPr>
            <a:cxnSpLocks/>
          </p:cNvCxnSpPr>
          <p:nvPr/>
        </p:nvCxnSpPr>
        <p:spPr>
          <a:xfrm flipH="1">
            <a:off x="6012160" y="6400864"/>
            <a:ext cx="2724435" cy="0"/>
          </a:xfrm>
          <a:prstGeom prst="line">
            <a:avLst/>
          </a:prstGeom>
          <a:ln w="25400">
            <a:solidFill>
              <a:srgbClr val="000074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1064542" y="2572708"/>
            <a:ext cx="877013" cy="87236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403648" y="2924477"/>
            <a:ext cx="192938" cy="19410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267245" y="1768154"/>
            <a:ext cx="2592288" cy="250448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327585" y="1768154"/>
            <a:ext cx="2592288" cy="250448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F413C8DC-27E3-4D79-AB36-B3101A9C208E}"/>
              </a:ext>
            </a:extLst>
          </p:cNvPr>
          <p:cNvSpPr/>
          <p:nvPr/>
        </p:nvSpPr>
        <p:spPr>
          <a:xfrm>
            <a:off x="62889" y="4511142"/>
            <a:ext cx="2880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333333"/>
                </a:solidFill>
                <a:latin typeface="Century" panose="02040604050505020304" pitchFamily="18" charset="0"/>
              </a:rPr>
              <a:t>Западная модель </a:t>
            </a:r>
            <a:endParaRPr lang="ru-RU" sz="2000" b="1" u="sng" dirty="0">
              <a:solidFill>
                <a:srgbClr val="333333"/>
              </a:solidFill>
              <a:latin typeface="Century" panose="02040604050505020304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F413C8DC-27E3-4D79-AB36-B3101A9C208E}"/>
              </a:ext>
            </a:extLst>
          </p:cNvPr>
          <p:cNvSpPr/>
          <p:nvPr/>
        </p:nvSpPr>
        <p:spPr>
          <a:xfrm>
            <a:off x="3370145" y="4521867"/>
            <a:ext cx="24893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333333"/>
                </a:solidFill>
                <a:latin typeface="Century" panose="02040604050505020304" pitchFamily="18" charset="0"/>
              </a:rPr>
              <a:t>Русская модель </a:t>
            </a:r>
            <a:endParaRPr lang="ru-RU" sz="2000" b="1" u="sng" dirty="0">
              <a:solidFill>
                <a:srgbClr val="333333"/>
              </a:solidFill>
              <a:latin typeface="Century" panose="02040604050505020304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F413C8DC-27E3-4D79-AB36-B3101A9C208E}"/>
              </a:ext>
            </a:extLst>
          </p:cNvPr>
          <p:cNvSpPr/>
          <p:nvPr/>
        </p:nvSpPr>
        <p:spPr>
          <a:xfrm>
            <a:off x="6577703" y="4551911"/>
            <a:ext cx="23899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333333"/>
                </a:solidFill>
                <a:latin typeface="Century" panose="02040604050505020304" pitchFamily="18" charset="0"/>
              </a:rPr>
              <a:t>Восточная модель </a:t>
            </a:r>
            <a:endParaRPr lang="ru-RU" sz="2000" b="1" u="sng" dirty="0">
              <a:solidFill>
                <a:srgbClr val="333333"/>
              </a:solidFill>
              <a:latin typeface="Century" panose="02040604050505020304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130904" y="2584215"/>
            <a:ext cx="877013" cy="872365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185222" y="2584215"/>
            <a:ext cx="877013" cy="872365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7527259" y="2943194"/>
            <a:ext cx="192938" cy="19410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4466920" y="2924477"/>
            <a:ext cx="192938" cy="19410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7044362" y="3493709"/>
            <a:ext cx="236549" cy="369883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6876257" y="3103068"/>
            <a:ext cx="571469" cy="8197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7021128" y="3445073"/>
            <a:ext cx="404655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7823224" y="1996644"/>
            <a:ext cx="404655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7791156" y="2091021"/>
            <a:ext cx="580046" cy="8334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7991330" y="2143395"/>
            <a:ext cx="236549" cy="369883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6646521" y="2345083"/>
            <a:ext cx="544365" cy="4040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6748945" y="2209217"/>
            <a:ext cx="815720" cy="6602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6809938" y="2357959"/>
            <a:ext cx="375284" cy="272343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7656195" y="3188942"/>
            <a:ext cx="828718" cy="6092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8074518" y="3254577"/>
            <a:ext cx="544365" cy="4040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8074518" y="3373166"/>
            <a:ext cx="409080" cy="294253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H="1">
            <a:off x="7407000" y="3149562"/>
            <a:ext cx="128224" cy="19206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>
            <a:off x="7708585" y="2683562"/>
            <a:ext cx="128224" cy="19206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H="1" flipV="1">
            <a:off x="7749200" y="3118582"/>
            <a:ext cx="175217" cy="14072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H="1" flipV="1">
            <a:off x="7348794" y="2785956"/>
            <a:ext cx="175217" cy="14072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Овал 57"/>
          <p:cNvSpPr/>
          <p:nvPr/>
        </p:nvSpPr>
        <p:spPr>
          <a:xfrm>
            <a:off x="4758613" y="1076201"/>
            <a:ext cx="192938" cy="19410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423928" y="1082137"/>
            <a:ext cx="192197" cy="20446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F413C8DC-27E3-4D79-AB36-B3101A9C208E}"/>
              </a:ext>
            </a:extLst>
          </p:cNvPr>
          <p:cNvSpPr/>
          <p:nvPr/>
        </p:nvSpPr>
        <p:spPr>
          <a:xfrm>
            <a:off x="656473" y="964931"/>
            <a:ext cx="13470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333333"/>
                </a:solidFill>
                <a:latin typeface="Century" panose="02040604050505020304" pitchFamily="18" charset="0"/>
              </a:rPr>
              <a:t>геосфера</a:t>
            </a:r>
            <a:r>
              <a:rPr lang="ru-RU" sz="2000" b="1" dirty="0" smtClean="0">
                <a:solidFill>
                  <a:srgbClr val="333333"/>
                </a:solidFill>
                <a:latin typeface="Century" panose="02040604050505020304" pitchFamily="18" charset="0"/>
              </a:rPr>
              <a:t> </a:t>
            </a:r>
            <a:endParaRPr lang="ru-RU" sz="2000" b="1" dirty="0">
              <a:solidFill>
                <a:srgbClr val="333333"/>
              </a:solidFill>
              <a:latin typeface="Century" panose="02040604050505020304" pitchFamily="18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F413C8DC-27E3-4D79-AB36-B3101A9C208E}"/>
              </a:ext>
            </a:extLst>
          </p:cNvPr>
          <p:cNvSpPr/>
          <p:nvPr/>
        </p:nvSpPr>
        <p:spPr>
          <a:xfrm>
            <a:off x="5007917" y="959407"/>
            <a:ext cx="32658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 smtClean="0">
                <a:solidFill>
                  <a:srgbClr val="333333"/>
                </a:solidFill>
                <a:latin typeface="Century" panose="02040604050505020304" pitchFamily="18" charset="0"/>
              </a:rPr>
              <a:t>антропосфера</a:t>
            </a:r>
            <a:r>
              <a:rPr lang="ru-RU" sz="2000" dirty="0" smtClean="0">
                <a:solidFill>
                  <a:srgbClr val="333333"/>
                </a:solidFill>
                <a:latin typeface="Century" panose="02040604050505020304" pitchFamily="18" charset="0"/>
              </a:rPr>
              <a:t> (человек) </a:t>
            </a:r>
            <a:r>
              <a:rPr lang="ru-RU" sz="2000" b="1" dirty="0" smtClean="0">
                <a:solidFill>
                  <a:srgbClr val="333333"/>
                </a:solidFill>
                <a:latin typeface="Century" panose="02040604050505020304" pitchFamily="18" charset="0"/>
              </a:rPr>
              <a:t> </a:t>
            </a:r>
            <a:endParaRPr lang="ru-RU" sz="2000" b="1" dirty="0">
              <a:solidFill>
                <a:srgbClr val="333333"/>
              </a:solidFill>
              <a:latin typeface="Century" panose="02040604050505020304" pitchFamily="18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2416676" y="1067534"/>
            <a:ext cx="201548" cy="211441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F413C8DC-27E3-4D79-AB36-B3101A9C208E}"/>
              </a:ext>
            </a:extLst>
          </p:cNvPr>
          <p:cNvSpPr/>
          <p:nvPr/>
        </p:nvSpPr>
        <p:spPr>
          <a:xfrm>
            <a:off x="2688455" y="951496"/>
            <a:ext cx="15781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 smtClean="0">
                <a:solidFill>
                  <a:srgbClr val="333333"/>
                </a:solidFill>
                <a:latin typeface="Century" panose="02040604050505020304" pitchFamily="18" charset="0"/>
              </a:rPr>
              <a:t>техносфера</a:t>
            </a:r>
            <a:r>
              <a:rPr lang="ru-RU" sz="2000" b="1" dirty="0" smtClean="0">
                <a:solidFill>
                  <a:srgbClr val="333333"/>
                </a:solidFill>
                <a:latin typeface="Century" panose="02040604050505020304" pitchFamily="18" charset="0"/>
              </a:rPr>
              <a:t> </a:t>
            </a:r>
            <a:endParaRPr lang="ru-RU" sz="2000" b="1" dirty="0">
              <a:solidFill>
                <a:srgbClr val="333333"/>
              </a:solidFill>
              <a:latin typeface="Century" panose="02040604050505020304" pitchFamily="18" charset="0"/>
            </a:endParaRPr>
          </a:p>
        </p:txBody>
      </p:sp>
      <p:cxnSp>
        <p:nvCxnSpPr>
          <p:cNvPr id="66" name="Прямая со стрелкой 65"/>
          <p:cNvCxnSpPr/>
          <p:nvPr/>
        </p:nvCxnSpPr>
        <p:spPr>
          <a:xfrm flipH="1">
            <a:off x="831396" y="3405931"/>
            <a:ext cx="364448" cy="45766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flipV="1">
            <a:off x="1825990" y="2080755"/>
            <a:ext cx="396272" cy="5062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flipV="1">
            <a:off x="1269122" y="3149562"/>
            <a:ext cx="134526" cy="1782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flipV="1">
            <a:off x="1596586" y="2696057"/>
            <a:ext cx="134526" cy="1782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 flipH="1" flipV="1">
            <a:off x="1228925" y="2773008"/>
            <a:ext cx="179435" cy="16329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>
            <a:off x="1608228" y="3118582"/>
            <a:ext cx="199696" cy="1684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 flipH="1" flipV="1">
            <a:off x="656473" y="2257490"/>
            <a:ext cx="477879" cy="4187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>
            <a:off x="1870258" y="3341693"/>
            <a:ext cx="489620" cy="41859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5" name="Выгнутая вверх стрелка 94"/>
          <p:cNvSpPr/>
          <p:nvPr/>
        </p:nvSpPr>
        <p:spPr>
          <a:xfrm rot="817608">
            <a:off x="3251027" y="1747655"/>
            <a:ext cx="820779" cy="319533"/>
          </a:xfrm>
          <a:prstGeom prst="curved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7" name="Выгнутая вверх стрелка 96"/>
          <p:cNvSpPr/>
          <p:nvPr/>
        </p:nvSpPr>
        <p:spPr>
          <a:xfrm rot="17552290" flipV="1">
            <a:off x="5174710" y="1794177"/>
            <a:ext cx="705495" cy="383401"/>
          </a:xfrm>
          <a:prstGeom prst="curved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8" name="Выгнутая вверх стрелка 97"/>
          <p:cNvSpPr/>
          <p:nvPr/>
        </p:nvSpPr>
        <p:spPr>
          <a:xfrm rot="1494542" flipV="1">
            <a:off x="5183112" y="3994787"/>
            <a:ext cx="705495" cy="383401"/>
          </a:xfrm>
          <a:prstGeom prst="curved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9" name="Выгнутая вверх стрелка 98"/>
          <p:cNvSpPr/>
          <p:nvPr/>
        </p:nvSpPr>
        <p:spPr>
          <a:xfrm rot="6687941" flipV="1">
            <a:off x="3014394" y="3688271"/>
            <a:ext cx="705495" cy="383401"/>
          </a:xfrm>
          <a:prstGeom prst="curved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00" name="Прямая со стрелкой 99"/>
          <p:cNvCxnSpPr/>
          <p:nvPr/>
        </p:nvCxnSpPr>
        <p:spPr>
          <a:xfrm flipH="1">
            <a:off x="8283386" y="1685958"/>
            <a:ext cx="236549" cy="369883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/>
          <p:nvPr/>
        </p:nvCxnSpPr>
        <p:spPr>
          <a:xfrm flipH="1">
            <a:off x="6764664" y="3912770"/>
            <a:ext cx="236549" cy="369883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/>
          <p:nvPr/>
        </p:nvCxnSpPr>
        <p:spPr>
          <a:xfrm>
            <a:off x="6413838" y="2032148"/>
            <a:ext cx="345024" cy="276369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/>
          <p:nvPr/>
        </p:nvCxnSpPr>
        <p:spPr>
          <a:xfrm>
            <a:off x="8532748" y="3723422"/>
            <a:ext cx="403070" cy="271943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6" name="Выгнутая вверх стрелка 115"/>
          <p:cNvSpPr/>
          <p:nvPr/>
        </p:nvSpPr>
        <p:spPr>
          <a:xfrm rot="817608">
            <a:off x="3862167" y="2445301"/>
            <a:ext cx="814773" cy="319533"/>
          </a:xfrm>
          <a:prstGeom prst="curved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7" name="Выгнутая вверх стрелка 116"/>
          <p:cNvSpPr/>
          <p:nvPr/>
        </p:nvSpPr>
        <p:spPr>
          <a:xfrm rot="1494542" flipV="1">
            <a:off x="4569588" y="3273618"/>
            <a:ext cx="705495" cy="383401"/>
          </a:xfrm>
          <a:prstGeom prst="curved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8" name="Выгнутая вверх стрелка 117"/>
          <p:cNvSpPr/>
          <p:nvPr/>
        </p:nvSpPr>
        <p:spPr>
          <a:xfrm rot="17552290" flipV="1">
            <a:off x="4658563" y="2558578"/>
            <a:ext cx="705495" cy="383401"/>
          </a:xfrm>
          <a:prstGeom prst="curved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0" name="Выгнутая вверх стрелка 119"/>
          <p:cNvSpPr/>
          <p:nvPr/>
        </p:nvSpPr>
        <p:spPr>
          <a:xfrm rot="6687941" flipV="1">
            <a:off x="3756844" y="3111358"/>
            <a:ext cx="705495" cy="383401"/>
          </a:xfrm>
          <a:prstGeom prst="curved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id="{F413C8DC-27E3-4D79-AB36-B3101A9C208E}"/>
              </a:ext>
            </a:extLst>
          </p:cNvPr>
          <p:cNvSpPr/>
          <p:nvPr/>
        </p:nvSpPr>
        <p:spPr>
          <a:xfrm>
            <a:off x="383666" y="4999200"/>
            <a:ext cx="31266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33"/>
                </a:solidFill>
                <a:latin typeface="Century" panose="02040604050505020304" pitchFamily="18" charset="0"/>
              </a:rPr>
              <a:t>з</a:t>
            </a:r>
            <a:r>
              <a:rPr lang="ru-RU" dirty="0" smtClean="0">
                <a:solidFill>
                  <a:srgbClr val="333333"/>
                </a:solidFill>
                <a:latin typeface="Century" panose="02040604050505020304" pitchFamily="18" charset="0"/>
              </a:rPr>
              <a:t>амкнутость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33"/>
                </a:solidFill>
                <a:latin typeface="Century" panose="02040604050505020304" pitchFamily="18" charset="0"/>
              </a:rPr>
              <a:t>п</a:t>
            </a:r>
            <a:r>
              <a:rPr lang="ru-RU" dirty="0" smtClean="0">
                <a:solidFill>
                  <a:srgbClr val="333333"/>
                </a:solidFill>
                <a:latin typeface="Century" panose="02040604050505020304" pitchFamily="18" charset="0"/>
              </a:rPr>
              <a:t>риоритет </a:t>
            </a:r>
            <a:r>
              <a:rPr lang="ru-RU" dirty="0" err="1" smtClean="0">
                <a:solidFill>
                  <a:srgbClr val="333333"/>
                </a:solidFill>
                <a:latin typeface="Century" panose="02040604050505020304" pitchFamily="18" charset="0"/>
              </a:rPr>
              <a:t>техносферы</a:t>
            </a:r>
            <a:r>
              <a:rPr lang="ru-RU" dirty="0" smtClean="0">
                <a:solidFill>
                  <a:srgbClr val="333333"/>
                </a:solidFill>
                <a:latin typeface="Century" panose="02040604050505020304" pitchFamily="18" charset="0"/>
              </a:rPr>
              <a:t> </a:t>
            </a:r>
            <a:endParaRPr lang="ru-RU" dirty="0">
              <a:solidFill>
                <a:srgbClr val="333333"/>
              </a:solidFill>
              <a:latin typeface="Century" panose="02040604050505020304" pitchFamily="18" charset="0"/>
            </a:endParaRPr>
          </a:p>
        </p:txBody>
      </p:sp>
      <p:sp>
        <p:nvSpPr>
          <p:cNvPr id="122" name="Прямоугольник 121">
            <a:extLst>
              <a:ext uri="{FF2B5EF4-FFF2-40B4-BE49-F238E27FC236}">
                <a16:creationId xmlns:a16="http://schemas.microsoft.com/office/drawing/2014/main" id="{F413C8DC-27E3-4D79-AB36-B3101A9C208E}"/>
              </a:ext>
            </a:extLst>
          </p:cNvPr>
          <p:cNvSpPr/>
          <p:nvPr/>
        </p:nvSpPr>
        <p:spPr>
          <a:xfrm>
            <a:off x="3575038" y="4891209"/>
            <a:ext cx="2838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33"/>
                </a:solidFill>
                <a:latin typeface="Century" panose="02040604050505020304" pitchFamily="18" charset="0"/>
              </a:rPr>
              <a:t>о</a:t>
            </a:r>
            <a:r>
              <a:rPr lang="ru-RU" dirty="0" smtClean="0">
                <a:solidFill>
                  <a:srgbClr val="333333"/>
                </a:solidFill>
                <a:latin typeface="Century" panose="02040604050505020304" pitchFamily="18" charset="0"/>
              </a:rPr>
              <a:t>ткрытость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33"/>
                </a:solidFill>
                <a:latin typeface="Century" panose="02040604050505020304" pitchFamily="18" charset="0"/>
              </a:rPr>
              <a:t>п</a:t>
            </a:r>
            <a:r>
              <a:rPr lang="ru-RU" dirty="0" smtClean="0">
                <a:solidFill>
                  <a:srgbClr val="333333"/>
                </a:solidFill>
                <a:latin typeface="Century" panose="02040604050505020304" pitchFamily="18" charset="0"/>
              </a:rPr>
              <a:t>ереход к ноосфере </a:t>
            </a:r>
            <a:r>
              <a:rPr lang="ru-RU" sz="1600" dirty="0" smtClean="0">
                <a:solidFill>
                  <a:srgbClr val="333333"/>
                </a:solidFill>
                <a:latin typeface="Century" panose="02040604050505020304" pitchFamily="18" charset="0"/>
              </a:rPr>
              <a:t>как единства «биосфера</a:t>
            </a:r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err="1" smtClean="0">
                <a:solidFill>
                  <a:srgbClr val="333333"/>
                </a:solidFill>
                <a:latin typeface="Century" panose="02040604050505020304" pitchFamily="18" charset="0"/>
              </a:rPr>
              <a:t>техносфера</a:t>
            </a:r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err="1" smtClean="0">
                <a:solidFill>
                  <a:srgbClr val="333333"/>
                </a:solidFill>
                <a:latin typeface="Century" panose="02040604050505020304" pitchFamily="18" charset="0"/>
              </a:rPr>
              <a:t>антропосфера</a:t>
            </a:r>
            <a:r>
              <a:rPr lang="ru-RU" sz="1600" dirty="0" smtClean="0">
                <a:solidFill>
                  <a:srgbClr val="333333"/>
                </a:solidFill>
                <a:latin typeface="Century" panose="02040604050505020304" pitchFamily="18" charset="0"/>
              </a:rPr>
              <a:t>»  </a:t>
            </a:r>
            <a:endParaRPr lang="ru-RU" dirty="0">
              <a:solidFill>
                <a:srgbClr val="333333"/>
              </a:solidFill>
              <a:latin typeface="Century" panose="02040604050505020304" pitchFamily="18" charset="0"/>
            </a:endParaRPr>
          </a:p>
        </p:txBody>
      </p:sp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id="{F413C8DC-27E3-4D79-AB36-B3101A9C208E}"/>
              </a:ext>
            </a:extLst>
          </p:cNvPr>
          <p:cNvSpPr/>
          <p:nvPr/>
        </p:nvSpPr>
        <p:spPr>
          <a:xfrm>
            <a:off x="6614106" y="4943003"/>
            <a:ext cx="22701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33"/>
                </a:solidFill>
                <a:latin typeface="Century" panose="02040604050505020304" pitchFamily="18" charset="0"/>
              </a:rPr>
              <a:t>о</a:t>
            </a:r>
            <a:r>
              <a:rPr lang="ru-RU" dirty="0" smtClean="0">
                <a:solidFill>
                  <a:srgbClr val="333333"/>
                </a:solidFill>
                <a:latin typeface="Century" panose="02040604050505020304" pitchFamily="18" charset="0"/>
              </a:rPr>
              <a:t>ткрытость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33"/>
                </a:solidFill>
                <a:latin typeface="Century" panose="02040604050505020304" pitchFamily="18" charset="0"/>
              </a:rPr>
              <a:t>п</a:t>
            </a:r>
            <a:r>
              <a:rPr lang="ru-RU" dirty="0" smtClean="0">
                <a:solidFill>
                  <a:srgbClr val="333333"/>
                </a:solidFill>
                <a:latin typeface="Century" panose="02040604050505020304" pitchFamily="18" charset="0"/>
              </a:rPr>
              <a:t>риоритет </a:t>
            </a:r>
            <a:r>
              <a:rPr lang="ru-RU" dirty="0" err="1" smtClean="0">
                <a:solidFill>
                  <a:srgbClr val="333333"/>
                </a:solidFill>
                <a:latin typeface="Century" panose="02040604050505020304" pitchFamily="18" charset="0"/>
              </a:rPr>
              <a:t>идеосфере</a:t>
            </a:r>
            <a:endParaRPr lang="ru-RU" dirty="0">
              <a:solidFill>
                <a:srgbClr val="333333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54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34065" y="269768"/>
            <a:ext cx="7713528" cy="432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000074"/>
                </a:solidFill>
                <a:latin typeface="Century" panose="02040604050505020304" pitchFamily="18" charset="0"/>
              </a:rPr>
              <a:t>ПОДХОД К ПОНИМАНИЮ </a:t>
            </a:r>
          </a:p>
          <a:p>
            <a:r>
              <a:rPr lang="ru-RU" sz="2000" b="1" dirty="0">
                <a:solidFill>
                  <a:srgbClr val="000074"/>
                </a:solidFill>
                <a:latin typeface="Century" panose="02040604050505020304" pitchFamily="18" charset="0"/>
              </a:rPr>
              <a:t>НООСФЕРНОГО УСТОЙЧИВОГО РАЗВИТИЯ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16416" y="179929"/>
            <a:ext cx="514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Schoolbook" panose="02040604050505020304" pitchFamily="18" charset="0"/>
              </a:rPr>
              <a:t>3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6053276" y="836712"/>
            <a:ext cx="2683319" cy="0"/>
          </a:xfrm>
          <a:prstGeom prst="line">
            <a:avLst/>
          </a:prstGeom>
          <a:ln w="254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383666" y="836712"/>
            <a:ext cx="5669610" cy="0"/>
          </a:xfrm>
          <a:prstGeom prst="line">
            <a:avLst/>
          </a:prstGeom>
          <a:ln w="25400">
            <a:solidFill>
              <a:srgbClr val="000074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: скругленные углы 2">
            <a:extLst>
              <a:ext uri="{FF2B5EF4-FFF2-40B4-BE49-F238E27FC236}">
                <a16:creationId xmlns:a16="http://schemas.microsoft.com/office/drawing/2014/main" id="{7159DC53-825F-48E9-8D49-80339F73BFEE}"/>
              </a:ext>
            </a:extLst>
          </p:cNvPr>
          <p:cNvSpPr/>
          <p:nvPr/>
        </p:nvSpPr>
        <p:spPr>
          <a:xfrm>
            <a:off x="1619672" y="1070302"/>
            <a:ext cx="5472608" cy="6085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Schoolbook" panose="02040604050505020304" pitchFamily="18" charset="0"/>
              </a:rPr>
              <a:t>НООСФЕРНОЕ УСТОЙЧИВОЕ РАЗВИТИЕ НАПРАВЛЕНО НА:</a:t>
            </a:r>
          </a:p>
        </p:txBody>
      </p:sp>
      <p:sp>
        <p:nvSpPr>
          <p:cNvPr id="10" name="Прямоугольник: скругленные углы 7">
            <a:extLst>
              <a:ext uri="{FF2B5EF4-FFF2-40B4-BE49-F238E27FC236}">
                <a16:creationId xmlns:a16="http://schemas.microsoft.com/office/drawing/2014/main" id="{CCD4169D-7FDC-498C-A7B4-59F9485DBB9D}"/>
              </a:ext>
            </a:extLst>
          </p:cNvPr>
          <p:cNvSpPr/>
          <p:nvPr/>
        </p:nvSpPr>
        <p:spPr>
          <a:xfrm>
            <a:off x="383666" y="2112953"/>
            <a:ext cx="3108213" cy="129614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8E0000"/>
                </a:solidFill>
                <a:latin typeface="Century" panose="02040604050505020304" pitchFamily="18" charset="0"/>
              </a:rPr>
              <a:t>СОХРАНЕНИЕ</a:t>
            </a:r>
            <a:r>
              <a:rPr lang="ru-RU" dirty="0">
                <a:latin typeface="Century" panose="02040604050505020304" pitchFamily="18" charset="0"/>
              </a:rPr>
              <a:t> </a:t>
            </a:r>
          </a:p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entury" panose="02040604050505020304" pitchFamily="18" charset="0"/>
              </a:rPr>
              <a:t>роста возможностей удовлетворять потребности</a:t>
            </a:r>
          </a:p>
        </p:txBody>
      </p:sp>
      <p:sp>
        <p:nvSpPr>
          <p:cNvPr id="11" name="Прямоугольник: скругленные углы 9">
            <a:extLst>
              <a:ext uri="{FF2B5EF4-FFF2-40B4-BE49-F238E27FC236}">
                <a16:creationId xmlns:a16="http://schemas.microsoft.com/office/drawing/2014/main" id="{E7056E33-FBE1-4316-8338-F47FC139BAEB}"/>
              </a:ext>
            </a:extLst>
          </p:cNvPr>
          <p:cNvSpPr/>
          <p:nvPr/>
        </p:nvSpPr>
        <p:spPr>
          <a:xfrm>
            <a:off x="4441521" y="2115343"/>
            <a:ext cx="4447165" cy="129614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rgbClr val="8E0000"/>
                </a:solidFill>
                <a:latin typeface="Century Schoolbook" panose="02040604050505020304" pitchFamily="18" charset="0"/>
              </a:rPr>
              <a:t>ИЗМЕНЕНИЕ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 panose="020406040505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Schoolbook" panose="02040604050505020304" pitchFamily="18" charset="0"/>
              </a:rPr>
              <a:t>Уменьшение эксплуатации;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Schoolbook" panose="02040604050505020304" pitchFamily="18" charset="0"/>
              </a:rPr>
              <a:t>Повышение КПД технологий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Schoolbook" panose="02040604050505020304" pitchFamily="18" charset="0"/>
              </a:rPr>
              <a:t>Повышение качества управления</a:t>
            </a:r>
          </a:p>
        </p:txBody>
      </p:sp>
      <p:sp>
        <p:nvSpPr>
          <p:cNvPr id="13" name="Стрелка: вниз 3">
            <a:extLst>
              <a:ext uri="{FF2B5EF4-FFF2-40B4-BE49-F238E27FC236}">
                <a16:creationId xmlns:a16="http://schemas.microsoft.com/office/drawing/2014/main" id="{B86BCD36-5D05-46B8-A1A3-E62C03603792}"/>
              </a:ext>
            </a:extLst>
          </p:cNvPr>
          <p:cNvSpPr/>
          <p:nvPr/>
        </p:nvSpPr>
        <p:spPr>
          <a:xfrm>
            <a:off x="2500779" y="1705278"/>
            <a:ext cx="144016" cy="372117"/>
          </a:xfrm>
          <a:prstGeom prst="downArrow">
            <a:avLst>
              <a:gd name="adj1" fmla="val 50000"/>
              <a:gd name="adj2" fmla="val 71236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AF79961-8917-45DB-A17A-F9B0084715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4" t="22547" r="68577" b="25022"/>
          <a:stretch/>
        </p:blipFill>
        <p:spPr>
          <a:xfrm>
            <a:off x="7723557" y="210200"/>
            <a:ext cx="648072" cy="561663"/>
          </a:xfrm>
          <a:prstGeom prst="rect">
            <a:avLst/>
          </a:prstGeom>
        </p:spPr>
      </p:pic>
      <p:pic>
        <p:nvPicPr>
          <p:cNvPr id="3" name="Рисунок 2" descr="Тенденция к повышению">
            <a:extLst>
              <a:ext uri="{FF2B5EF4-FFF2-40B4-BE49-F238E27FC236}">
                <a16:creationId xmlns:a16="http://schemas.microsoft.com/office/drawing/2014/main" id="{32C35FB2-86C2-41FD-A807-F9DB6F3E0B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19097" y="1676502"/>
            <a:ext cx="703844" cy="703844"/>
          </a:xfrm>
          <a:prstGeom prst="rect">
            <a:avLst/>
          </a:prstGeom>
        </p:spPr>
      </p:pic>
      <p:pic>
        <p:nvPicPr>
          <p:cNvPr id="5" name="Рисунок 4" descr="Скачивать">
            <a:extLst>
              <a:ext uri="{FF2B5EF4-FFF2-40B4-BE49-F238E27FC236}">
                <a16:creationId xmlns:a16="http://schemas.microsoft.com/office/drawing/2014/main" id="{4E3C69AF-C463-43D5-B3F6-EA9FE51C0F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8241" y="1735347"/>
            <a:ext cx="703844" cy="703844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61FB660B-7BE1-4C1F-A43C-F83AB8E963AD}"/>
              </a:ext>
            </a:extLst>
          </p:cNvPr>
          <p:cNvSpPr/>
          <p:nvPr/>
        </p:nvSpPr>
        <p:spPr>
          <a:xfrm>
            <a:off x="3167844" y="4442629"/>
            <a:ext cx="2808312" cy="122413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entury" panose="02040604050505020304" pitchFamily="18" charset="0"/>
              </a:rPr>
              <a:t>НООСФЕРНОЕ РАЗВИТИЕ</a:t>
            </a:r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7FA9A201-4A0A-4788-A14C-76829B10E9A6}"/>
              </a:ext>
            </a:extLst>
          </p:cNvPr>
          <p:cNvSpPr/>
          <p:nvPr/>
        </p:nvSpPr>
        <p:spPr>
          <a:xfrm>
            <a:off x="424646" y="4438411"/>
            <a:ext cx="2943944" cy="1296081"/>
          </a:xfrm>
          <a:prstGeom prst="rightArrow">
            <a:avLst>
              <a:gd name="adj1" fmla="val 35302"/>
              <a:gd name="adj2" fmla="val 6028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" panose="02040604050505020304" pitchFamily="18" charset="0"/>
              </a:rPr>
              <a:t>Законы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" panose="02040604050505020304" pitchFamily="18" charset="0"/>
              </a:rPr>
              <a:t>ПРАВА</a:t>
            </a:r>
          </a:p>
        </p:txBody>
      </p:sp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1781E821-322A-4F92-839E-D1889AAB309E}"/>
              </a:ext>
            </a:extLst>
          </p:cNvPr>
          <p:cNvSpPr/>
          <p:nvPr/>
        </p:nvSpPr>
        <p:spPr>
          <a:xfrm flipH="1">
            <a:off x="5764795" y="4438412"/>
            <a:ext cx="2943944" cy="1296081"/>
          </a:xfrm>
          <a:prstGeom prst="rightArrow">
            <a:avLst>
              <a:gd name="adj1" fmla="val 35302"/>
              <a:gd name="adj2" fmla="val 6028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" panose="02040604050505020304" pitchFamily="18" charset="0"/>
              </a:rPr>
              <a:t>Законы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" panose="02040604050505020304" pitchFamily="18" charset="0"/>
              </a:rPr>
              <a:t>ПРИРОДЫ</a:t>
            </a:r>
          </a:p>
        </p:txBody>
      </p:sp>
      <p:sp>
        <p:nvSpPr>
          <p:cNvPr id="21" name="Стрелка: вниз 3">
            <a:extLst>
              <a:ext uri="{FF2B5EF4-FFF2-40B4-BE49-F238E27FC236}">
                <a16:creationId xmlns:a16="http://schemas.microsoft.com/office/drawing/2014/main" id="{5958FE58-80D3-435E-86B3-A00873877336}"/>
              </a:ext>
            </a:extLst>
          </p:cNvPr>
          <p:cNvSpPr/>
          <p:nvPr/>
        </p:nvSpPr>
        <p:spPr>
          <a:xfrm>
            <a:off x="5976156" y="1705277"/>
            <a:ext cx="144016" cy="372117"/>
          </a:xfrm>
          <a:prstGeom prst="downArrow">
            <a:avLst>
              <a:gd name="adj1" fmla="val 50000"/>
              <a:gd name="adj2" fmla="val 71236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16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67661" y="262895"/>
            <a:ext cx="7713528" cy="432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0074"/>
                </a:solidFill>
                <a:latin typeface="Century" panose="02040604050505020304" pitchFamily="18" charset="0"/>
              </a:rPr>
              <a:t>Масса </a:t>
            </a:r>
            <a:r>
              <a:rPr lang="ru-RU" sz="2400" b="1" dirty="0" err="1" smtClean="0">
                <a:solidFill>
                  <a:srgbClr val="000074"/>
                </a:solidFill>
                <a:latin typeface="Century" panose="02040604050505020304" pitchFamily="18" charset="0"/>
              </a:rPr>
              <a:t>техносферы</a:t>
            </a:r>
            <a:r>
              <a:rPr lang="ru-RU" sz="2400" b="1" dirty="0" smtClean="0">
                <a:solidFill>
                  <a:srgbClr val="000074"/>
                </a:solidFill>
                <a:latin typeface="Century" panose="02040604050505020304" pitchFamily="18" charset="0"/>
              </a:rPr>
              <a:t>, биосферы, </a:t>
            </a:r>
            <a:r>
              <a:rPr lang="ru-RU" sz="2400" b="1" dirty="0" err="1" smtClean="0">
                <a:solidFill>
                  <a:srgbClr val="000074"/>
                </a:solidFill>
                <a:latin typeface="Century" panose="02040604050505020304" pitchFamily="18" charset="0"/>
              </a:rPr>
              <a:t>антропосферы</a:t>
            </a:r>
            <a:r>
              <a:rPr lang="ru-RU" sz="2400" b="1" dirty="0" smtClean="0">
                <a:solidFill>
                  <a:srgbClr val="000074"/>
                </a:solidFill>
                <a:latin typeface="Century" panose="02040604050505020304" pitchFamily="18" charset="0"/>
              </a:rPr>
              <a:t>  </a:t>
            </a:r>
            <a:endParaRPr lang="ru-RU" sz="2400" b="1" dirty="0">
              <a:solidFill>
                <a:srgbClr val="000074"/>
              </a:solidFill>
              <a:latin typeface="Century" panose="020406040505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61427" y="185520"/>
            <a:ext cx="514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Schoolbook" panose="02040604050505020304" pitchFamily="18" charset="0"/>
              </a:rPr>
              <a:t>5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6053276" y="836712"/>
            <a:ext cx="2683319" cy="0"/>
          </a:xfrm>
          <a:prstGeom prst="line">
            <a:avLst/>
          </a:prstGeom>
          <a:ln w="254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383666" y="836712"/>
            <a:ext cx="5669610" cy="0"/>
          </a:xfrm>
          <a:prstGeom prst="line">
            <a:avLst/>
          </a:prstGeom>
          <a:ln w="25400">
            <a:solidFill>
              <a:srgbClr val="000074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AF79961-8917-45DB-A17A-F9B0084715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4" t="22547" r="68577" b="25022"/>
          <a:stretch/>
        </p:blipFill>
        <p:spPr>
          <a:xfrm>
            <a:off x="7740352" y="208632"/>
            <a:ext cx="648072" cy="561663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4571169" y="2267457"/>
            <a:ext cx="1723219" cy="168287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67661" y="1268760"/>
            <a:ext cx="3368235" cy="345638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723770" y="2943897"/>
            <a:ext cx="337189" cy="32999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413C8DC-27E3-4D79-AB36-B3101A9C208E}"/>
              </a:ext>
            </a:extLst>
          </p:cNvPr>
          <p:cNvSpPr/>
          <p:nvPr/>
        </p:nvSpPr>
        <p:spPr>
          <a:xfrm>
            <a:off x="1119888" y="2049971"/>
            <a:ext cx="20411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solidFill>
                  <a:schemeClr val="bg1"/>
                </a:solidFill>
                <a:latin typeface="Century" panose="02040604050505020304" pitchFamily="18" charset="0"/>
              </a:rPr>
              <a:t>техносфера</a:t>
            </a:r>
            <a:r>
              <a:rPr lang="ru-RU" sz="2000" b="1" dirty="0" smtClean="0">
                <a:solidFill>
                  <a:srgbClr val="333333"/>
                </a:solidFill>
                <a:latin typeface="Century" panose="02040604050505020304" pitchFamily="18" charset="0"/>
              </a:rPr>
              <a:t> </a:t>
            </a:r>
            <a:endParaRPr lang="ru-RU" sz="2000" b="1" dirty="0">
              <a:solidFill>
                <a:srgbClr val="333333"/>
              </a:solidFill>
              <a:latin typeface="Century" panose="02040604050505020304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413C8DC-27E3-4D79-AB36-B3101A9C208E}"/>
              </a:ext>
            </a:extLst>
          </p:cNvPr>
          <p:cNvSpPr/>
          <p:nvPr/>
        </p:nvSpPr>
        <p:spPr>
          <a:xfrm>
            <a:off x="1043608" y="2925066"/>
            <a:ext cx="20411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  <a:latin typeface="Century" panose="02040604050505020304" pitchFamily="18" charset="0"/>
              </a:rPr>
              <a:t>30*10</a:t>
            </a:r>
            <a:r>
              <a:rPr lang="ru-RU" sz="2400" baseline="30000" dirty="0" smtClean="0">
                <a:solidFill>
                  <a:schemeClr val="bg1"/>
                </a:solidFill>
                <a:latin typeface="Century" panose="02040604050505020304" pitchFamily="18" charset="0"/>
              </a:rPr>
              <a:t>12</a:t>
            </a:r>
            <a:r>
              <a:rPr lang="ru-RU" sz="2400" dirty="0" smtClean="0">
                <a:solidFill>
                  <a:schemeClr val="bg1"/>
                </a:solidFill>
                <a:latin typeface="Century" panose="02040604050505020304" pitchFamily="18" charset="0"/>
              </a:rPr>
              <a:t> тонн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413C8DC-27E3-4D79-AB36-B3101A9C208E}"/>
              </a:ext>
            </a:extLst>
          </p:cNvPr>
          <p:cNvSpPr/>
          <p:nvPr/>
        </p:nvSpPr>
        <p:spPr>
          <a:xfrm>
            <a:off x="4681294" y="2580228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биосфера</a:t>
            </a:r>
            <a:r>
              <a:rPr lang="ru-RU" sz="2000" b="1" dirty="0" smtClean="0">
                <a:solidFill>
                  <a:srgbClr val="333333"/>
                </a:solidFill>
                <a:latin typeface="Century" panose="02040604050505020304" pitchFamily="18" charset="0"/>
              </a:rPr>
              <a:t> </a:t>
            </a:r>
            <a:endParaRPr lang="ru-RU" sz="2000" b="1" dirty="0">
              <a:solidFill>
                <a:srgbClr val="333333"/>
              </a:solidFill>
              <a:latin typeface="Century" panose="020406040505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F413C8DC-27E3-4D79-AB36-B3101A9C208E}"/>
              </a:ext>
            </a:extLst>
          </p:cNvPr>
          <p:cNvSpPr/>
          <p:nvPr/>
        </p:nvSpPr>
        <p:spPr>
          <a:xfrm>
            <a:off x="4566208" y="3121862"/>
            <a:ext cx="20411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bg1"/>
                </a:solidFill>
                <a:latin typeface="Century" panose="02040604050505020304" pitchFamily="18" charset="0"/>
              </a:rPr>
              <a:t>550*10</a:t>
            </a:r>
            <a:r>
              <a:rPr lang="ru-RU" sz="2000" baseline="30000" dirty="0">
                <a:solidFill>
                  <a:schemeClr val="bg1"/>
                </a:solidFill>
                <a:latin typeface="Century" panose="02040604050505020304" pitchFamily="18" charset="0"/>
              </a:rPr>
              <a:t>9</a:t>
            </a:r>
            <a:r>
              <a:rPr lang="ru-RU" sz="2000" dirty="0" smtClean="0">
                <a:solidFill>
                  <a:schemeClr val="bg1"/>
                </a:solidFill>
                <a:latin typeface="Century" panose="02040604050505020304" pitchFamily="18" charset="0"/>
              </a:rPr>
              <a:t> тонн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F413C8DC-27E3-4D79-AB36-B3101A9C208E}"/>
              </a:ext>
            </a:extLst>
          </p:cNvPr>
          <p:cNvSpPr/>
          <p:nvPr/>
        </p:nvSpPr>
        <p:spPr>
          <a:xfrm>
            <a:off x="6770644" y="2122443"/>
            <a:ext cx="2243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latin typeface="Century" panose="02040604050505020304" pitchFamily="18" charset="0"/>
              </a:rPr>
              <a:t>антропосфера</a:t>
            </a:r>
            <a:r>
              <a:rPr lang="ru-RU" sz="2000" b="1" dirty="0" smtClean="0">
                <a:solidFill>
                  <a:srgbClr val="333333"/>
                </a:solidFill>
                <a:latin typeface="Century" panose="02040604050505020304" pitchFamily="18" charset="0"/>
              </a:rPr>
              <a:t> </a:t>
            </a:r>
            <a:endParaRPr lang="ru-RU" sz="2000" b="1" dirty="0">
              <a:solidFill>
                <a:srgbClr val="333333"/>
              </a:solidFill>
              <a:latin typeface="Century" panose="02040604050505020304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flipH="1">
            <a:off x="7938706" y="2584108"/>
            <a:ext cx="56571" cy="255974"/>
          </a:xfrm>
          <a:prstGeom prst="straightConnector1">
            <a:avLst/>
          </a:prstGeom>
          <a:ln w="63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7205689" y="3394295"/>
            <a:ext cx="1670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 smtClean="0">
                <a:latin typeface="Century" panose="02040604050505020304" pitchFamily="18" charset="0"/>
              </a:rPr>
              <a:t>0,06*10</a:t>
            </a:r>
            <a:r>
              <a:rPr lang="ru-RU" baseline="30000" dirty="0" smtClean="0">
                <a:latin typeface="Century" panose="02040604050505020304" pitchFamily="18" charset="0"/>
              </a:rPr>
              <a:t>9</a:t>
            </a:r>
            <a:r>
              <a:rPr lang="ru-RU" dirty="0" smtClean="0">
                <a:latin typeface="Century" panose="02040604050505020304" pitchFamily="18" charset="0"/>
              </a:rPr>
              <a:t> </a:t>
            </a:r>
            <a:r>
              <a:rPr lang="ru-RU" dirty="0">
                <a:latin typeface="Century" panose="02040604050505020304" pitchFamily="18" charset="0"/>
              </a:rPr>
              <a:t>тонн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969" y="5187969"/>
            <a:ext cx="41044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1A1A1A"/>
                </a:solidFill>
                <a:latin typeface="Century" panose="02040604050505020304" pitchFamily="18" charset="0"/>
              </a:rPr>
              <a:t>Созданные человеком неживые объекты (здания</a:t>
            </a:r>
            <a:r>
              <a:rPr lang="ru-RU" sz="1600" dirty="0">
                <a:solidFill>
                  <a:srgbClr val="1A1A1A"/>
                </a:solidFill>
                <a:latin typeface="Century" panose="02040604050505020304" pitchFamily="18" charset="0"/>
              </a:rPr>
              <a:t>, дороги, </a:t>
            </a:r>
            <a:r>
              <a:rPr lang="ru-RU" sz="1600" dirty="0" smtClean="0">
                <a:solidFill>
                  <a:srgbClr val="1A1A1A"/>
                </a:solidFill>
                <a:latin typeface="Century" panose="02040604050505020304" pitchFamily="18" charset="0"/>
              </a:rPr>
              <a:t>устройства и др.), а также управляемые </a:t>
            </a:r>
            <a:r>
              <a:rPr lang="ru-RU" sz="1600" dirty="0">
                <a:solidFill>
                  <a:srgbClr val="1A1A1A"/>
                </a:solidFill>
                <a:latin typeface="Century" panose="02040604050505020304" pitchFamily="18" charset="0"/>
              </a:rPr>
              <a:t>леса, сельскохозяйственные угодья и отходы. </a:t>
            </a:r>
            <a:endParaRPr lang="ru-RU" sz="1600" dirty="0">
              <a:latin typeface="Century" panose="020406040505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65169" y="4787859"/>
            <a:ext cx="21980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000" b="1" dirty="0" smtClean="0">
                <a:latin typeface="Century" panose="02040604050505020304" pitchFamily="18" charset="0"/>
              </a:rPr>
              <a:t>30 тератонн (</a:t>
            </a:r>
            <a:r>
              <a:rPr lang="ru-RU" sz="2000" b="1" dirty="0" err="1" smtClean="0">
                <a:latin typeface="Century" panose="02040604050505020304" pitchFamily="18" charset="0"/>
              </a:rPr>
              <a:t>Тт</a:t>
            </a:r>
            <a:r>
              <a:rPr lang="ru-RU" sz="2000" b="1" dirty="0" smtClean="0">
                <a:latin typeface="Century" panose="02040604050505020304" pitchFamily="18" charset="0"/>
              </a:rPr>
              <a:t>)</a:t>
            </a:r>
            <a:endParaRPr lang="ru-RU" sz="2000" b="1" dirty="0">
              <a:latin typeface="Century" panose="020406040505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287503" y="4787859"/>
            <a:ext cx="2319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000" b="1" dirty="0" smtClean="0">
                <a:latin typeface="Century" panose="02040604050505020304" pitchFamily="18" charset="0"/>
              </a:rPr>
              <a:t>550 </a:t>
            </a:r>
            <a:r>
              <a:rPr lang="ru-RU" sz="2000" b="1" dirty="0" err="1" smtClean="0">
                <a:latin typeface="Century" panose="02040604050505020304" pitchFamily="18" charset="0"/>
              </a:rPr>
              <a:t>гигатонн</a:t>
            </a:r>
            <a:r>
              <a:rPr lang="ru-RU" sz="2000" b="1" dirty="0" smtClean="0">
                <a:latin typeface="Century" panose="02040604050505020304" pitchFamily="18" charset="0"/>
              </a:rPr>
              <a:t> (</a:t>
            </a:r>
            <a:r>
              <a:rPr lang="ru-RU" sz="2000" b="1" dirty="0" err="1">
                <a:latin typeface="Century" panose="02040604050505020304" pitchFamily="18" charset="0"/>
              </a:rPr>
              <a:t>Г</a:t>
            </a:r>
            <a:r>
              <a:rPr lang="ru-RU" sz="2000" b="1" dirty="0" err="1" smtClean="0">
                <a:latin typeface="Century" panose="02040604050505020304" pitchFamily="18" charset="0"/>
              </a:rPr>
              <a:t>т</a:t>
            </a:r>
            <a:r>
              <a:rPr lang="ru-RU" sz="2000" b="1" dirty="0" smtClean="0">
                <a:latin typeface="Century" panose="02040604050505020304" pitchFamily="18" charset="0"/>
              </a:rPr>
              <a:t>)</a:t>
            </a:r>
            <a:endParaRPr lang="ru-RU" sz="2000" b="1" dirty="0">
              <a:latin typeface="Century" panose="020406040505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937923" y="5187969"/>
            <a:ext cx="30192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1A1A1A"/>
                </a:solidFill>
                <a:latin typeface="Century" panose="02040604050505020304" pitchFamily="18" charset="0"/>
              </a:rPr>
              <a:t>Живая биомасса </a:t>
            </a:r>
          </a:p>
          <a:p>
            <a:pPr algn="ctr"/>
            <a:r>
              <a:rPr lang="ru-RU" sz="1600" dirty="0" smtClean="0">
                <a:solidFill>
                  <a:srgbClr val="1A1A1A"/>
                </a:solidFill>
                <a:latin typeface="Century" panose="02040604050505020304" pitchFamily="18" charset="0"/>
              </a:rPr>
              <a:t>(80% - растения, </a:t>
            </a:r>
          </a:p>
          <a:p>
            <a:pPr algn="ctr"/>
            <a:r>
              <a:rPr lang="ru-RU" sz="1600" dirty="0" smtClean="0">
                <a:solidFill>
                  <a:srgbClr val="1A1A1A"/>
                </a:solidFill>
                <a:latin typeface="Century" panose="02040604050505020304" pitchFamily="18" charset="0"/>
              </a:rPr>
              <a:t>0,4% - животные)</a:t>
            </a:r>
            <a:endParaRPr lang="ru-RU" sz="1600" dirty="0">
              <a:latin typeface="Century" panose="020406040505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696362" y="4787859"/>
            <a:ext cx="23920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000" b="1" dirty="0" smtClean="0">
                <a:latin typeface="Century" panose="02040604050505020304" pitchFamily="18" charset="0"/>
              </a:rPr>
              <a:t>0,06 </a:t>
            </a:r>
            <a:r>
              <a:rPr lang="ru-RU" sz="2000" b="1" dirty="0" err="1" smtClean="0">
                <a:latin typeface="Century" panose="02040604050505020304" pitchFamily="18" charset="0"/>
              </a:rPr>
              <a:t>гигатонн</a:t>
            </a:r>
            <a:r>
              <a:rPr lang="ru-RU" sz="2000" b="1" dirty="0" smtClean="0">
                <a:latin typeface="Century" panose="02040604050505020304" pitchFamily="18" charset="0"/>
              </a:rPr>
              <a:t> (</a:t>
            </a:r>
            <a:r>
              <a:rPr lang="ru-RU" sz="2000" b="1" dirty="0" err="1">
                <a:latin typeface="Century" panose="02040604050505020304" pitchFamily="18" charset="0"/>
              </a:rPr>
              <a:t>Г</a:t>
            </a:r>
            <a:r>
              <a:rPr lang="ru-RU" sz="2000" b="1" dirty="0" err="1" smtClean="0">
                <a:latin typeface="Century" panose="02040604050505020304" pitchFamily="18" charset="0"/>
              </a:rPr>
              <a:t>т</a:t>
            </a:r>
            <a:r>
              <a:rPr lang="ru-RU" sz="2000" b="1" dirty="0" smtClean="0">
                <a:latin typeface="Century" panose="02040604050505020304" pitchFamily="18" charset="0"/>
              </a:rPr>
              <a:t>)</a:t>
            </a:r>
            <a:endParaRPr lang="ru-RU" sz="2000" b="1" dirty="0">
              <a:latin typeface="Century" panose="020406040505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723308" y="4941748"/>
            <a:ext cx="23650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1A1A1A"/>
                </a:solidFill>
                <a:latin typeface="Century" panose="02040604050505020304" pitchFamily="18" charset="0"/>
              </a:rPr>
              <a:t> </a:t>
            </a:r>
          </a:p>
          <a:p>
            <a:pPr algn="ctr"/>
            <a:r>
              <a:rPr lang="ru-RU" sz="1600" dirty="0" smtClean="0">
                <a:solidFill>
                  <a:srgbClr val="1A1A1A"/>
                </a:solidFill>
                <a:latin typeface="Century" panose="02040604050505020304" pitchFamily="18" charset="0"/>
              </a:rPr>
              <a:t>Человечество составляет 0,01% массы биосферы</a:t>
            </a:r>
            <a:endParaRPr lang="ru-RU" sz="1600" dirty="0">
              <a:latin typeface="Century" panose="020406040505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4513" y="6381450"/>
            <a:ext cx="65961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latin typeface="Century" panose="02040604050505020304" pitchFamily="18" charset="0"/>
                <a:hlinkClick r:id="rId3"/>
              </a:rPr>
              <a:t>https://</a:t>
            </a:r>
            <a:r>
              <a:rPr lang="en-US" sz="1200" i="1" dirty="0" smtClean="0">
                <a:latin typeface="Century" panose="02040604050505020304" pitchFamily="18" charset="0"/>
                <a:hlinkClick r:id="rId3"/>
              </a:rPr>
              <a:t>naked-science.ru/article/sci/uchenye-pereschitali-massu-biosfery</a:t>
            </a:r>
            <a:r>
              <a:rPr lang="ru-RU" sz="1200" i="1" dirty="0" smtClean="0">
                <a:latin typeface="Century" panose="02040604050505020304" pitchFamily="18" charset="0"/>
              </a:rPr>
              <a:t> </a:t>
            </a:r>
            <a:endParaRPr lang="ru-RU" sz="1200" i="1" dirty="0">
              <a:latin typeface="Century" panose="020406040505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9889" y="6574635"/>
            <a:ext cx="52534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latin typeface="Century" panose="02040604050505020304" pitchFamily="18" charset="0"/>
                <a:hlinkClick r:id="rId4"/>
              </a:rPr>
              <a:t>https://</a:t>
            </a:r>
            <a:r>
              <a:rPr lang="en-US" sz="1200" i="1" dirty="0" smtClean="0">
                <a:latin typeface="Century" panose="02040604050505020304" pitchFamily="18" charset="0"/>
                <a:hlinkClick r:id="rId4"/>
              </a:rPr>
              <a:t>naked-science.ru/article/sci/geologi-rasschitali-massu-tehnosfery</a:t>
            </a:r>
            <a:r>
              <a:rPr lang="ru-RU" sz="1200" i="1" dirty="0" smtClean="0">
                <a:latin typeface="Century" panose="02040604050505020304" pitchFamily="18" charset="0"/>
              </a:rPr>
              <a:t> </a:t>
            </a:r>
            <a:endParaRPr lang="ru-RU" sz="1200" i="1" dirty="0">
              <a:latin typeface="Century" panose="020406040505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96208" y="6233805"/>
            <a:ext cx="894496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>
                <a:latin typeface="Century" panose="02040604050505020304" pitchFamily="18" charset="0"/>
                <a:hlinkClick r:id="rId5"/>
              </a:rPr>
              <a:t>https://</a:t>
            </a:r>
            <a:r>
              <a:rPr lang="en-US" sz="1000" i="1" dirty="0" smtClean="0">
                <a:latin typeface="Century" panose="02040604050505020304" pitchFamily="18" charset="0"/>
                <a:hlinkClick r:id="rId5"/>
              </a:rPr>
              <a:t>repository.si.edu/bitstream/handle/10088/31889/Zalasiewicz%20et%20al%202016%20Anthropocene%20Rev%20Technosphere.pdf?sequence=1</a:t>
            </a:r>
            <a:r>
              <a:rPr lang="ru-RU" sz="1000" i="1" dirty="0" smtClean="0">
                <a:latin typeface="Century" panose="02040604050505020304" pitchFamily="18" charset="0"/>
              </a:rPr>
              <a:t> </a:t>
            </a:r>
            <a:endParaRPr lang="ru-RU" sz="1000" i="1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13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14856" y="260649"/>
            <a:ext cx="8001560" cy="432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000074"/>
                </a:solidFill>
                <a:latin typeface="Century" panose="02040604050505020304" pitchFamily="18" charset="0"/>
              </a:rPr>
              <a:t>Методологический подход </a:t>
            </a:r>
          </a:p>
          <a:p>
            <a:r>
              <a:rPr lang="ru-RU" sz="2000" b="1" dirty="0">
                <a:solidFill>
                  <a:srgbClr val="000074"/>
                </a:solidFill>
                <a:latin typeface="Century" panose="02040604050505020304" pitchFamily="18" charset="0"/>
              </a:rPr>
              <a:t>к управлению </a:t>
            </a:r>
            <a:r>
              <a:rPr lang="ru-RU" sz="2000" b="1" dirty="0" err="1">
                <a:solidFill>
                  <a:srgbClr val="000074"/>
                </a:solidFill>
                <a:latin typeface="Century" panose="02040604050505020304" pitchFamily="18" charset="0"/>
              </a:rPr>
              <a:t>ноосферным</a:t>
            </a:r>
            <a:r>
              <a:rPr lang="ru-RU" sz="2000" b="1" dirty="0">
                <a:solidFill>
                  <a:srgbClr val="000074"/>
                </a:solidFill>
                <a:latin typeface="Century" panose="02040604050505020304" pitchFamily="18" charset="0"/>
              </a:rPr>
              <a:t> развитием 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16416" y="179929"/>
            <a:ext cx="492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Schoolbook" panose="02040604050505020304" pitchFamily="18" charset="0"/>
              </a:rPr>
              <a:t>5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6053276" y="836712"/>
            <a:ext cx="2683319" cy="0"/>
          </a:xfrm>
          <a:prstGeom prst="line">
            <a:avLst/>
          </a:prstGeom>
          <a:ln w="254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383666" y="836712"/>
            <a:ext cx="5669610" cy="0"/>
          </a:xfrm>
          <a:prstGeom prst="line">
            <a:avLst/>
          </a:prstGeom>
          <a:ln w="25400">
            <a:solidFill>
              <a:srgbClr val="000074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4" t="22547" r="68577" b="25022"/>
          <a:stretch/>
        </p:blipFill>
        <p:spPr>
          <a:xfrm>
            <a:off x="7668344" y="203041"/>
            <a:ext cx="648072" cy="56166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2A51A30-E0C3-4670-8CEF-5C7A4E27CE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07862"/>
            <a:ext cx="7348498" cy="572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67661" y="262895"/>
            <a:ext cx="7713528" cy="432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0074"/>
                </a:solidFill>
                <a:latin typeface="Century" panose="02040604050505020304" pitchFamily="18" charset="0"/>
              </a:rPr>
              <a:t>Миссия Республики Алтай  </a:t>
            </a:r>
            <a:endParaRPr lang="ru-RU" sz="2400" b="1" dirty="0">
              <a:solidFill>
                <a:srgbClr val="000074"/>
              </a:solidFill>
              <a:latin typeface="Century" panose="020406040505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61427" y="185520"/>
            <a:ext cx="514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Schoolbook" panose="02040604050505020304" pitchFamily="18" charset="0"/>
              </a:rPr>
              <a:t>6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6053276" y="836712"/>
            <a:ext cx="2683319" cy="0"/>
          </a:xfrm>
          <a:prstGeom prst="line">
            <a:avLst/>
          </a:prstGeom>
          <a:ln w="254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383666" y="836712"/>
            <a:ext cx="5669610" cy="0"/>
          </a:xfrm>
          <a:prstGeom prst="line">
            <a:avLst/>
          </a:prstGeom>
          <a:ln w="25400">
            <a:solidFill>
              <a:srgbClr val="000074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AF79961-8917-45DB-A17A-F9B0084715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4" t="22547" r="68577" b="25022"/>
          <a:stretch/>
        </p:blipFill>
        <p:spPr>
          <a:xfrm>
            <a:off x="7740352" y="208632"/>
            <a:ext cx="648072" cy="56166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6FFCBB1-4263-4744-9515-698C1D0C32B5}"/>
              </a:ext>
            </a:extLst>
          </p:cNvPr>
          <p:cNvSpPr/>
          <p:nvPr/>
        </p:nvSpPr>
        <p:spPr>
          <a:xfrm>
            <a:off x="327543" y="2071155"/>
            <a:ext cx="8392801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Century" panose="02040604050505020304" pitchFamily="18" charset="0"/>
              </a:rPr>
              <a:t>Миссия Республики Алтай: </a:t>
            </a:r>
          </a:p>
          <a:p>
            <a:pPr algn="ctr"/>
            <a:r>
              <a:rPr lang="ru-RU" sz="2500" b="1" dirty="0" smtClean="0">
                <a:solidFill>
                  <a:srgbClr val="000074"/>
                </a:solidFill>
                <a:latin typeface="Century" panose="02040604050505020304" pitchFamily="18" charset="0"/>
              </a:rPr>
              <a:t>«Горный Алтай </a:t>
            </a:r>
            <a:r>
              <a:rPr lang="ru-RU" sz="2500" b="1" dirty="0" smtClean="0">
                <a:solidFill>
                  <a:srgbClr val="0000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500" b="1" dirty="0" smtClean="0">
                <a:solidFill>
                  <a:srgbClr val="000074"/>
                </a:solidFill>
                <a:latin typeface="Century" panose="02040604050505020304" pitchFamily="18" charset="0"/>
              </a:rPr>
              <a:t> территория </a:t>
            </a:r>
            <a:r>
              <a:rPr lang="ru-RU" sz="2500" b="1" dirty="0" err="1" smtClean="0">
                <a:solidFill>
                  <a:srgbClr val="000074"/>
                </a:solidFill>
                <a:latin typeface="Century" panose="02040604050505020304" pitchFamily="18" charset="0"/>
              </a:rPr>
              <a:t>ноосферного</a:t>
            </a:r>
            <a:r>
              <a:rPr lang="ru-RU" sz="2500" b="1" dirty="0" smtClean="0">
                <a:solidFill>
                  <a:srgbClr val="000074"/>
                </a:solidFill>
                <a:latin typeface="Century" panose="02040604050505020304" pitchFamily="18" charset="0"/>
              </a:rPr>
              <a:t> развития»</a:t>
            </a:r>
            <a:endParaRPr lang="ru-RU" sz="2500" b="1" dirty="0">
              <a:solidFill>
                <a:srgbClr val="000074"/>
              </a:solidFill>
              <a:latin typeface="Century" panose="020406040505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2B98A350-8E13-43AB-B8BB-953439133643}"/>
              </a:ext>
            </a:extLst>
          </p:cNvPr>
          <p:cNvCxnSpPr>
            <a:cxnSpLocks/>
          </p:cNvCxnSpPr>
          <p:nvPr/>
        </p:nvCxnSpPr>
        <p:spPr>
          <a:xfrm>
            <a:off x="383666" y="6400864"/>
            <a:ext cx="5628494" cy="0"/>
          </a:xfrm>
          <a:prstGeom prst="line">
            <a:avLst/>
          </a:prstGeom>
          <a:ln w="254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C2AF350-539F-469A-9C61-73864050A1EE}"/>
              </a:ext>
            </a:extLst>
          </p:cNvPr>
          <p:cNvCxnSpPr>
            <a:cxnSpLocks/>
          </p:cNvCxnSpPr>
          <p:nvPr/>
        </p:nvCxnSpPr>
        <p:spPr>
          <a:xfrm flipH="1">
            <a:off x="6012160" y="6400864"/>
            <a:ext cx="2724435" cy="0"/>
          </a:xfrm>
          <a:prstGeom prst="line">
            <a:avLst/>
          </a:prstGeom>
          <a:ln w="25400">
            <a:solidFill>
              <a:srgbClr val="000074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04170" y="5191552"/>
            <a:ext cx="85977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Century" panose="02040604050505020304" pitchFamily="18" charset="0"/>
              </a:rPr>
              <a:t>Источник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i="1" dirty="0" smtClean="0">
                <a:latin typeface="Century" panose="02040604050505020304" pitchFamily="18" charset="0"/>
              </a:rPr>
              <a:t> Стратегия </a:t>
            </a:r>
            <a:r>
              <a:rPr lang="ru-RU" i="1" dirty="0">
                <a:latin typeface="Century" panose="02040604050505020304" pitchFamily="18" charset="0"/>
              </a:rPr>
              <a:t>социально-экономического развития республики Алтай до 2035 года</a:t>
            </a:r>
            <a:endParaRPr lang="ru-RU" b="0" i="1" dirty="0">
              <a:effectLst/>
              <a:latin typeface="Century" panose="020406040505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6FFCBB1-4263-4744-9515-698C1D0C32B5}"/>
              </a:ext>
            </a:extLst>
          </p:cNvPr>
          <p:cNvSpPr/>
          <p:nvPr/>
        </p:nvSpPr>
        <p:spPr>
          <a:xfrm>
            <a:off x="322426" y="3188436"/>
            <a:ext cx="83928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Century" panose="02040604050505020304" pitchFamily="18" charset="0"/>
              </a:rPr>
              <a:t>*</a:t>
            </a:r>
            <a:r>
              <a:rPr lang="ru-RU" sz="2000" b="1" dirty="0" err="1" smtClean="0">
                <a:latin typeface="Century" panose="02040604050505020304" pitchFamily="18" charset="0"/>
              </a:rPr>
              <a:t>Ноосферная</a:t>
            </a:r>
            <a:r>
              <a:rPr lang="ru-RU" sz="2000" b="1" dirty="0" smtClean="0">
                <a:latin typeface="Century" panose="02040604050505020304" pitchFamily="18" charset="0"/>
              </a:rPr>
              <a:t> </a:t>
            </a:r>
            <a:r>
              <a:rPr lang="ru-RU" sz="2000" b="1" dirty="0">
                <a:latin typeface="Century" panose="02040604050505020304" pitchFamily="18" charset="0"/>
              </a:rPr>
              <a:t>модель развития </a:t>
            </a:r>
            <a:r>
              <a:rPr lang="ru-RU" sz="2000" dirty="0">
                <a:latin typeface="Century" panose="02040604050505020304" pitchFamily="18" charset="0"/>
              </a:rPr>
              <a:t>является человеческой деятельностью по </a:t>
            </a:r>
            <a:r>
              <a:rPr lang="ru-RU" sz="2000" dirty="0" smtClean="0">
                <a:latin typeface="Century" panose="02040604050505020304" pitchFamily="18" charset="0"/>
              </a:rPr>
              <a:t>сбалансированному (бесконфликтному</a:t>
            </a:r>
            <a:r>
              <a:rPr lang="ru-RU" sz="2000" dirty="0">
                <a:latin typeface="Century" panose="02040604050505020304" pitchFamily="18" charset="0"/>
              </a:rPr>
              <a:t>) </a:t>
            </a:r>
            <a:r>
              <a:rPr lang="ru-RU" sz="2000" dirty="0" err="1">
                <a:latin typeface="Century" panose="02040604050505020304" pitchFamily="18" charset="0"/>
              </a:rPr>
              <a:t>соразвитию</a:t>
            </a:r>
            <a:r>
              <a:rPr lang="ru-RU" sz="2000" dirty="0">
                <a:latin typeface="Century" panose="02040604050505020304" pitchFamily="18" charset="0"/>
              </a:rPr>
              <a:t> </a:t>
            </a:r>
            <a:r>
              <a:rPr lang="ru-RU" sz="2000" dirty="0" err="1">
                <a:latin typeface="Century" panose="02040604050505020304" pitchFamily="18" charset="0"/>
              </a:rPr>
              <a:t>техносферы</a:t>
            </a:r>
            <a:r>
              <a:rPr lang="ru-RU" sz="2000" dirty="0">
                <a:latin typeface="Century" panose="02040604050505020304" pitchFamily="18" charset="0"/>
              </a:rPr>
              <a:t> и биосферы на основе </a:t>
            </a:r>
            <a:r>
              <a:rPr lang="ru-RU" sz="2000" dirty="0" smtClean="0">
                <a:latin typeface="Century" panose="02040604050505020304" pitchFamily="18" charset="0"/>
              </a:rPr>
              <a:t>«</a:t>
            </a:r>
            <a:r>
              <a:rPr lang="ru-RU" sz="2000" dirty="0" err="1" smtClean="0">
                <a:latin typeface="Century" panose="02040604050505020304" pitchFamily="18" charset="0"/>
              </a:rPr>
              <a:t>природоподобных</a:t>
            </a:r>
            <a:r>
              <a:rPr lang="ru-RU" sz="2000" dirty="0" smtClean="0">
                <a:latin typeface="Century" panose="02040604050505020304" pitchFamily="18" charset="0"/>
              </a:rPr>
              <a:t> технологий», представляющих совокупность </a:t>
            </a:r>
            <a:r>
              <a:rPr lang="ru-RU" sz="2000" dirty="0">
                <a:latin typeface="Century" panose="02040604050505020304" pitchFamily="18" charset="0"/>
              </a:rPr>
              <a:t>современных технологий нового постиндустриального технологического уклада, в том </a:t>
            </a:r>
            <a:r>
              <a:rPr lang="ru-RU" sz="2000" dirty="0" smtClean="0">
                <a:latin typeface="Century" panose="02040604050505020304" pitchFamily="18" charset="0"/>
              </a:rPr>
              <a:t>числе </a:t>
            </a:r>
            <a:r>
              <a:rPr lang="ru-RU" sz="2000" dirty="0" err="1" smtClean="0">
                <a:latin typeface="Century" panose="02040604050505020304" pitchFamily="18" charset="0"/>
              </a:rPr>
              <a:t>экотехнологии</a:t>
            </a:r>
            <a:r>
              <a:rPr lang="ru-RU" sz="2000" dirty="0" smtClean="0">
                <a:latin typeface="Century" panose="02040604050505020304" pitchFamily="18" charset="0"/>
              </a:rPr>
              <a:t> </a:t>
            </a:r>
            <a:r>
              <a:rPr lang="ru-RU" sz="2000" dirty="0">
                <a:latin typeface="Century" panose="02040604050505020304" pitchFamily="18" charset="0"/>
              </a:rPr>
              <a:t>будущего типа природопользования</a:t>
            </a:r>
            <a:endParaRPr lang="ru-RU" sz="2000" b="1" dirty="0">
              <a:solidFill>
                <a:srgbClr val="000074"/>
              </a:solidFill>
              <a:latin typeface="Century" panose="02040604050505020304" pitchFamily="18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19761"/>
            <a:ext cx="1368152" cy="132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8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41454" y="229671"/>
            <a:ext cx="8544106" cy="432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0074"/>
                </a:solidFill>
                <a:latin typeface="Century" panose="02040604050505020304" pitchFamily="18" charset="0"/>
              </a:rPr>
              <a:t>Предложения по составу экспертной рабочей группы по </a:t>
            </a:r>
          </a:p>
          <a:p>
            <a:r>
              <a:rPr lang="ru-RU" b="1" dirty="0">
                <a:solidFill>
                  <a:srgbClr val="000074"/>
                </a:solidFill>
                <a:latin typeface="Century" panose="02040604050505020304" pitchFamily="18" charset="0"/>
              </a:rPr>
              <a:t>разработке Концепции </a:t>
            </a:r>
            <a:r>
              <a:rPr lang="ru-RU" b="1" dirty="0" err="1">
                <a:solidFill>
                  <a:srgbClr val="000074"/>
                </a:solidFill>
                <a:latin typeface="Century" panose="02040604050505020304" pitchFamily="18" charset="0"/>
              </a:rPr>
              <a:t>ноосферного</a:t>
            </a:r>
            <a:r>
              <a:rPr lang="ru-RU" b="1" dirty="0">
                <a:solidFill>
                  <a:srgbClr val="000074"/>
                </a:solidFill>
                <a:latin typeface="Century" panose="02040604050505020304" pitchFamily="18" charset="0"/>
              </a:rPr>
              <a:t> развития Республики Алтай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6053278" y="836712"/>
            <a:ext cx="2683319" cy="0"/>
          </a:xfrm>
          <a:prstGeom prst="line">
            <a:avLst/>
          </a:prstGeom>
          <a:ln w="254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383666" y="836712"/>
            <a:ext cx="5669610" cy="0"/>
          </a:xfrm>
          <a:prstGeom prst="line">
            <a:avLst/>
          </a:prstGeom>
          <a:ln w="25400">
            <a:solidFill>
              <a:srgbClr val="000074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AF79961-8917-45DB-A17A-F9B0084715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4" t="22547" r="68577" b="25022"/>
          <a:stretch/>
        </p:blipFill>
        <p:spPr>
          <a:xfrm>
            <a:off x="7787418" y="212690"/>
            <a:ext cx="648072" cy="56166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6FFCBB1-4263-4744-9515-698C1D0C32B5}"/>
              </a:ext>
            </a:extLst>
          </p:cNvPr>
          <p:cNvSpPr/>
          <p:nvPr/>
        </p:nvSpPr>
        <p:spPr>
          <a:xfrm>
            <a:off x="343796" y="1013645"/>
            <a:ext cx="8800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Century" panose="020406040505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2B98A350-8E13-43AB-B8BB-953439133643}"/>
              </a:ext>
            </a:extLst>
          </p:cNvPr>
          <p:cNvCxnSpPr>
            <a:cxnSpLocks/>
          </p:cNvCxnSpPr>
          <p:nvPr/>
        </p:nvCxnSpPr>
        <p:spPr>
          <a:xfrm>
            <a:off x="407403" y="6657750"/>
            <a:ext cx="5628494" cy="0"/>
          </a:xfrm>
          <a:prstGeom prst="line">
            <a:avLst/>
          </a:prstGeom>
          <a:ln w="254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C2AF350-539F-469A-9C61-73864050A1EE}"/>
              </a:ext>
            </a:extLst>
          </p:cNvPr>
          <p:cNvCxnSpPr>
            <a:cxnSpLocks/>
          </p:cNvCxnSpPr>
          <p:nvPr/>
        </p:nvCxnSpPr>
        <p:spPr>
          <a:xfrm flipH="1">
            <a:off x="6012162" y="6657750"/>
            <a:ext cx="2724435" cy="0"/>
          </a:xfrm>
          <a:prstGeom prst="line">
            <a:avLst/>
          </a:prstGeom>
          <a:ln w="25400">
            <a:solidFill>
              <a:srgbClr val="000074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2AE34F3-8C8E-4812-BCA4-EB6D1B3EB4EA}"/>
              </a:ext>
            </a:extLst>
          </p:cNvPr>
          <p:cNvSpPr/>
          <p:nvPr/>
        </p:nvSpPr>
        <p:spPr>
          <a:xfrm>
            <a:off x="1898350" y="1205722"/>
            <a:ext cx="72607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" panose="02040604050505020304" pitchFamily="18" charset="0"/>
              </a:rPr>
              <a:t>президент Российской академии естественных наук (РАЕН),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д-р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" panose="02040604050505020304" pitchFamily="18" charset="0"/>
              </a:rPr>
              <a:t>техн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" panose="02040604050505020304" pitchFamily="18" charset="0"/>
              </a:rPr>
              <a:t>. наук, заслуженный деятель науки и техники Российской Федерации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FB96D1-50F7-4329-BA47-558D6EC950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88"/>
          <a:stretch/>
        </p:blipFill>
        <p:spPr>
          <a:xfrm>
            <a:off x="407403" y="969739"/>
            <a:ext cx="1471013" cy="157106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908434-BAB3-49AF-B75C-79F91A424A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2" r="16728" b="49818"/>
          <a:stretch/>
        </p:blipFill>
        <p:spPr>
          <a:xfrm>
            <a:off x="407403" y="2734737"/>
            <a:ext cx="1477322" cy="168128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672468E-7AF4-4327-9659-0025114E00F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3" r="12728" b="14918"/>
          <a:stretch/>
        </p:blipFill>
        <p:spPr>
          <a:xfrm>
            <a:off x="431142" y="4833631"/>
            <a:ext cx="1447274" cy="1681291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631ED0F-B334-4A60-A464-1C273A6242A6}"/>
              </a:ext>
            </a:extLst>
          </p:cNvPr>
          <p:cNvSpPr/>
          <p:nvPr/>
        </p:nvSpPr>
        <p:spPr>
          <a:xfrm>
            <a:off x="1878416" y="872447"/>
            <a:ext cx="7009485" cy="432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000074"/>
                </a:solidFill>
                <a:latin typeface="Century" panose="02040604050505020304" pitchFamily="18" charset="0"/>
              </a:rPr>
              <a:t>КУЗНЕЦОВ ОЛЕГ ЛЕОНИДОВИЧ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4EA5F8F-8D14-435D-82B9-1CA9AF7FC25F}"/>
              </a:ext>
            </a:extLst>
          </p:cNvPr>
          <p:cNvSpPr/>
          <p:nvPr/>
        </p:nvSpPr>
        <p:spPr>
          <a:xfrm>
            <a:off x="1878416" y="2612166"/>
            <a:ext cx="7009485" cy="432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000074"/>
                </a:solidFill>
                <a:latin typeface="Century" panose="02040604050505020304" pitchFamily="18" charset="0"/>
              </a:rPr>
              <a:t>ШАМАЕВА ЕКАТЕРИНА ФЁДОРОВНА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992EFFD-08ED-4769-AEA7-EDE5375EC595}"/>
              </a:ext>
            </a:extLst>
          </p:cNvPr>
          <p:cNvSpPr/>
          <p:nvPr/>
        </p:nvSpPr>
        <p:spPr>
          <a:xfrm>
            <a:off x="1896297" y="2948655"/>
            <a:ext cx="7009485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" panose="02040604050505020304" pitchFamily="18" charset="0"/>
              </a:rPr>
              <a:t>руководитель научных проектов Центра проектирования устойчивого развития институтов гражданского общества ФГБОУ ВО «Государственный университет управления»,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" panose="02040604050505020304" pitchFamily="18" charset="0"/>
              </a:rPr>
              <a:t>соруководитель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" panose="02040604050505020304" pitchFamily="18" charset="0"/>
              </a:rPr>
              <a:t> Международной научной школы устойчивого развития им. П.Г. Кузнецова, канд.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" panose="02040604050505020304" pitchFamily="18" charset="0"/>
              </a:rPr>
              <a:t>техн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" panose="02040604050505020304" pitchFamily="18" charset="0"/>
              </a:rPr>
              <a:t>. наук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7A07890-D290-4FC9-82AF-D501D28A11AE}"/>
              </a:ext>
            </a:extLst>
          </p:cNvPr>
          <p:cNvSpPr/>
          <p:nvPr/>
        </p:nvSpPr>
        <p:spPr>
          <a:xfrm>
            <a:off x="1875482" y="5069218"/>
            <a:ext cx="72756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" panose="02040604050505020304" pitchFamily="18" charset="0"/>
              </a:rPr>
              <a:t>эксперт Постоянной комиссии по изучению опыта государственного строительства и местного самоуправления Межпарламентской Ассамблеи Государств — участников Содружества Независимых Государств,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д-р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" panose="02040604050505020304" pitchFamily="18" charset="0"/>
              </a:rPr>
              <a:t> филос. наук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B50C4D7-C509-47CA-8BA6-A4433A59F263}"/>
              </a:ext>
            </a:extLst>
          </p:cNvPr>
          <p:cNvSpPr/>
          <p:nvPr/>
        </p:nvSpPr>
        <p:spPr>
          <a:xfrm>
            <a:off x="1851982" y="4742847"/>
            <a:ext cx="6844375" cy="394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0074"/>
                </a:solidFill>
                <a:latin typeface="Century" panose="02040604050505020304" pitchFamily="18" charset="0"/>
              </a:rPr>
              <a:t>СОЛОНЬКО ИГОРЬ ВИКТОРОВИЧ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02655" y="195956"/>
            <a:ext cx="514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Schoolbook" panose="02040604050505020304" pitchFamily="18" charset="0"/>
              </a:rPr>
              <a:t>7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2AE34F3-8C8E-4812-BCA4-EB6D1B3EB4EA}"/>
              </a:ext>
            </a:extLst>
          </p:cNvPr>
          <p:cNvSpPr/>
          <p:nvPr/>
        </p:nvSpPr>
        <p:spPr>
          <a:xfrm>
            <a:off x="1898350" y="1824881"/>
            <a:ext cx="72607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entury" panose="02040604050505020304" pitchFamily="18" charset="0"/>
              </a:rPr>
              <a:t>Экологическая доктрина Российской Федерации</a:t>
            </a:r>
          </a:p>
          <a:p>
            <a:r>
              <a:rPr lang="ru-RU" sz="1500" i="1" dirty="0">
                <a:solidFill>
                  <a:srgbClr val="C00000"/>
                </a:solidFill>
                <a:latin typeface="Century" panose="02040604050505020304" pitchFamily="18" charset="0"/>
              </a:rPr>
              <a:t>(Распоряжение Правительства РФ от 31.08.2002 №1225-р)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2AE34F3-8C8E-4812-BCA4-EB6D1B3EB4EA}"/>
              </a:ext>
            </a:extLst>
          </p:cNvPr>
          <p:cNvSpPr/>
          <p:nvPr/>
        </p:nvSpPr>
        <p:spPr>
          <a:xfrm>
            <a:off x="1883259" y="3862048"/>
            <a:ext cx="72607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entury" panose="02040604050505020304" pitchFamily="18" charset="0"/>
              </a:rPr>
              <a:t>Концепция перехода Республики Казахстан к устойчивому развитию на 2007-2024 годы </a:t>
            </a:r>
          </a:p>
          <a:p>
            <a:r>
              <a:rPr lang="ru-RU" sz="1500" i="1" dirty="0">
                <a:solidFill>
                  <a:srgbClr val="C00000"/>
                </a:solidFill>
                <a:latin typeface="Century" panose="02040604050505020304" pitchFamily="18" charset="0"/>
              </a:rPr>
              <a:t>(Указ Президента Республики Казахстан от 14.11.2006 г. № 216)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E2AE34F3-8C8E-4812-BCA4-EB6D1B3EB4EA}"/>
              </a:ext>
            </a:extLst>
          </p:cNvPr>
          <p:cNvSpPr/>
          <p:nvPr/>
        </p:nvSpPr>
        <p:spPr>
          <a:xfrm>
            <a:off x="1851982" y="5780806"/>
            <a:ext cx="726074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entury" panose="02040604050505020304" pitchFamily="18" charset="0"/>
              </a:rPr>
              <a:t>Концепция устойчивого развития для государств – участников СНГ</a:t>
            </a:r>
          </a:p>
          <a:p>
            <a:r>
              <a:rPr lang="ru-RU" sz="1500" i="1" dirty="0">
                <a:solidFill>
                  <a:srgbClr val="C00000"/>
                </a:solidFill>
                <a:latin typeface="Century" panose="02040604050505020304" pitchFamily="18" charset="0"/>
              </a:rPr>
              <a:t>(Постановление Межпарламентской ассамблеи государств-участников СНГ от 26.11.2021 г. № 53-17)</a:t>
            </a:r>
          </a:p>
        </p:txBody>
      </p:sp>
    </p:spTree>
    <p:extLst>
      <p:ext uri="{BB962C8B-B14F-4D97-AF65-F5344CB8AC3E}">
        <p14:creationId xmlns:p14="http://schemas.microsoft.com/office/powerpoint/2010/main" val="96824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333165" y="254444"/>
            <a:ext cx="8544106" cy="432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0074"/>
                </a:solidFill>
                <a:latin typeface="Century" panose="02040604050505020304" pitchFamily="18" charset="0"/>
              </a:rPr>
              <a:t>Предложения по составу экспертной рабочей группы по </a:t>
            </a:r>
          </a:p>
          <a:p>
            <a:r>
              <a:rPr lang="ru-RU" b="1" dirty="0">
                <a:solidFill>
                  <a:srgbClr val="000074"/>
                </a:solidFill>
                <a:latin typeface="Century" panose="02040604050505020304" pitchFamily="18" charset="0"/>
              </a:rPr>
              <a:t>разработке Концепции </a:t>
            </a:r>
            <a:r>
              <a:rPr lang="ru-RU" b="1" dirty="0" err="1">
                <a:solidFill>
                  <a:srgbClr val="000074"/>
                </a:solidFill>
                <a:latin typeface="Century" panose="02040604050505020304" pitchFamily="18" charset="0"/>
              </a:rPr>
              <a:t>ноосферного</a:t>
            </a:r>
            <a:r>
              <a:rPr lang="ru-RU" b="1" dirty="0">
                <a:solidFill>
                  <a:srgbClr val="000074"/>
                </a:solidFill>
                <a:latin typeface="Century" panose="02040604050505020304" pitchFamily="18" charset="0"/>
              </a:rPr>
              <a:t> развития Республики Алтай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6053278" y="836712"/>
            <a:ext cx="2683319" cy="0"/>
          </a:xfrm>
          <a:prstGeom prst="line">
            <a:avLst/>
          </a:prstGeom>
          <a:ln w="254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383666" y="836712"/>
            <a:ext cx="5669610" cy="0"/>
          </a:xfrm>
          <a:prstGeom prst="line">
            <a:avLst/>
          </a:prstGeom>
          <a:ln w="25400">
            <a:solidFill>
              <a:srgbClr val="000074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AF79961-8917-45DB-A17A-F9B0084715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4" t="22547" r="68577" b="25022"/>
          <a:stretch/>
        </p:blipFill>
        <p:spPr>
          <a:xfrm>
            <a:off x="7812360" y="189637"/>
            <a:ext cx="648072" cy="56166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6FFCBB1-4263-4744-9515-698C1D0C32B5}"/>
              </a:ext>
            </a:extLst>
          </p:cNvPr>
          <p:cNvSpPr/>
          <p:nvPr/>
        </p:nvSpPr>
        <p:spPr>
          <a:xfrm>
            <a:off x="343796" y="1013645"/>
            <a:ext cx="8800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Century" panose="020406040505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2B98A350-8E13-43AB-B8BB-953439133643}"/>
              </a:ext>
            </a:extLst>
          </p:cNvPr>
          <p:cNvCxnSpPr>
            <a:cxnSpLocks/>
          </p:cNvCxnSpPr>
          <p:nvPr/>
        </p:nvCxnSpPr>
        <p:spPr>
          <a:xfrm>
            <a:off x="383666" y="6400864"/>
            <a:ext cx="5628494" cy="0"/>
          </a:xfrm>
          <a:prstGeom prst="line">
            <a:avLst/>
          </a:prstGeom>
          <a:ln w="254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C2AF350-539F-469A-9C61-73864050A1EE}"/>
              </a:ext>
            </a:extLst>
          </p:cNvPr>
          <p:cNvCxnSpPr>
            <a:cxnSpLocks/>
          </p:cNvCxnSpPr>
          <p:nvPr/>
        </p:nvCxnSpPr>
        <p:spPr>
          <a:xfrm flipH="1">
            <a:off x="6012162" y="6400864"/>
            <a:ext cx="2724435" cy="0"/>
          </a:xfrm>
          <a:prstGeom prst="line">
            <a:avLst/>
          </a:prstGeom>
          <a:ln w="25400">
            <a:solidFill>
              <a:srgbClr val="000074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2AE34F3-8C8E-4812-BCA4-EB6D1B3EB4EA}"/>
              </a:ext>
            </a:extLst>
          </p:cNvPr>
          <p:cNvSpPr/>
          <p:nvPr/>
        </p:nvSpPr>
        <p:spPr>
          <a:xfrm>
            <a:off x="1898350" y="1205722"/>
            <a:ext cx="72607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" panose="02040604050505020304" pitchFamily="18" charset="0"/>
              </a:rPr>
              <a:t>член Совета старейшин Русского географического общества, ведущий научный сотрудник ФГБУН Институт географии РАН, канд.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геол.-минерал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" panose="02040604050505020304" pitchFamily="18" charset="0"/>
              </a:rPr>
              <a:t>. наук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631ED0F-B334-4A60-A464-1C273A6242A6}"/>
              </a:ext>
            </a:extLst>
          </p:cNvPr>
          <p:cNvSpPr/>
          <p:nvPr/>
        </p:nvSpPr>
        <p:spPr>
          <a:xfrm>
            <a:off x="1878416" y="864182"/>
            <a:ext cx="7009485" cy="432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000074"/>
                </a:solidFill>
                <a:latin typeface="Century" panose="02040604050505020304" pitchFamily="18" charset="0"/>
              </a:rPr>
              <a:t>БАДЕНКОВ ЮРИЙ ПЕТРОВИЧ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4EA5F8F-8D14-435D-82B9-1CA9AF7FC25F}"/>
              </a:ext>
            </a:extLst>
          </p:cNvPr>
          <p:cNvSpPr/>
          <p:nvPr/>
        </p:nvSpPr>
        <p:spPr>
          <a:xfrm>
            <a:off x="1867786" y="2563729"/>
            <a:ext cx="7009485" cy="432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000074"/>
                </a:solidFill>
                <a:latin typeface="Century" panose="02040604050505020304" pitchFamily="18" charset="0"/>
              </a:rPr>
              <a:t>МИХАЙЛОВ НИКОЛАЙ НИКОЛАЕВИЧ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992EFFD-08ED-4769-AEA7-EDE5375EC595}"/>
              </a:ext>
            </a:extLst>
          </p:cNvPr>
          <p:cNvSpPr/>
          <p:nvPr/>
        </p:nvSpPr>
        <p:spPr>
          <a:xfrm>
            <a:off x="1878416" y="2943615"/>
            <a:ext cx="7245650" cy="534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" panose="02040604050505020304" pitchFamily="18" charset="0"/>
              </a:rPr>
              <a:t>советник при ректорате ФГБОУ ВО «Государственный университет </a:t>
            </a:r>
          </a:p>
          <a:p>
            <a:pPr algn="just">
              <a:lnSpc>
                <a:spcPct val="107000"/>
              </a:lnSpc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" panose="02040604050505020304" pitchFamily="18" charset="0"/>
              </a:rPr>
              <a:t>управления», канд. геогр. наук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7A07890-D290-4FC9-82AF-D501D28A11AE}"/>
              </a:ext>
            </a:extLst>
          </p:cNvPr>
          <p:cNvSpPr/>
          <p:nvPr/>
        </p:nvSpPr>
        <p:spPr>
          <a:xfrm>
            <a:off x="1868303" y="4653772"/>
            <a:ext cx="72756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" panose="02040604050505020304" pitchFamily="18" charset="0"/>
              </a:rPr>
              <a:t>директор Центра проектирования устойчивого развития институтов </a:t>
            </a:r>
          </a:p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" panose="02040604050505020304" pitchFamily="18" charset="0"/>
              </a:rPr>
              <a:t>гражданского общества ФГБОУ ВО «Государственный университет управления», </a:t>
            </a:r>
          </a:p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" panose="02040604050505020304" pitchFamily="18" charset="0"/>
              </a:rPr>
              <a:t>канд.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" panose="02040604050505020304" pitchFamily="18" charset="0"/>
              </a:rPr>
              <a:t>экон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" panose="02040604050505020304" pitchFamily="18" charset="0"/>
              </a:rPr>
              <a:t>. наук </a:t>
            </a:r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" panose="02040604050505020304" pitchFamily="18" charset="0"/>
              </a:rPr>
              <a:t>(ответственный секретарь рабочей группы)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B50C4D7-C509-47CA-8BA6-A4433A59F263}"/>
              </a:ext>
            </a:extLst>
          </p:cNvPr>
          <p:cNvSpPr/>
          <p:nvPr/>
        </p:nvSpPr>
        <p:spPr>
          <a:xfrm>
            <a:off x="1854677" y="4367536"/>
            <a:ext cx="68443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74"/>
                </a:solidFill>
                <a:latin typeface="Century" panose="02040604050505020304" pitchFamily="18" charset="0"/>
              </a:rPr>
              <a:t>ГОЛОВИН АНДРЕЙ АРКАДЬЕВИЧ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3EB2902-54BB-411D-8CCA-700A544E98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1" t="8884" r="18731" b="35609"/>
          <a:stretch/>
        </p:blipFill>
        <p:spPr>
          <a:xfrm>
            <a:off x="391745" y="2675324"/>
            <a:ext cx="1441965" cy="155400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75448C7-F080-4AAC-8F6F-5E5918A8E6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" r="4614" b="12769"/>
          <a:stretch/>
        </p:blipFill>
        <p:spPr>
          <a:xfrm>
            <a:off x="391745" y="944388"/>
            <a:ext cx="1417633" cy="155400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419347" y="153383"/>
            <a:ext cx="514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Schoolbook" panose="02040604050505020304" pitchFamily="18" charset="0"/>
              </a:rPr>
              <a:t>8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2AE34F3-8C8E-4812-BCA4-EB6D1B3EB4EA}"/>
              </a:ext>
            </a:extLst>
          </p:cNvPr>
          <p:cNvSpPr/>
          <p:nvPr/>
        </p:nvSpPr>
        <p:spPr>
          <a:xfrm>
            <a:off x="1852628" y="5323646"/>
            <a:ext cx="72607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entury" panose="02040604050505020304" pitchFamily="18" charset="0"/>
              </a:rPr>
              <a:t>Концепция участия институтов гражданского общества </a:t>
            </a:r>
          </a:p>
          <a:p>
            <a:r>
              <a:rPr lang="ru-RU" sz="1600" b="1" dirty="0">
                <a:solidFill>
                  <a:srgbClr val="C00000"/>
                </a:solidFill>
                <a:latin typeface="Century" panose="02040604050505020304" pitchFamily="18" charset="0"/>
              </a:rPr>
              <a:t>в профилактике и формировании культуры </a:t>
            </a:r>
          </a:p>
          <a:p>
            <a:r>
              <a:rPr lang="ru-RU" sz="1600" i="1" dirty="0">
                <a:solidFill>
                  <a:srgbClr val="C00000"/>
                </a:solidFill>
                <a:latin typeface="Century" panose="02040604050505020304" pitchFamily="18" charset="0"/>
              </a:rPr>
              <a:t>(</a:t>
            </a:r>
            <a:r>
              <a:rPr lang="ru-RU" sz="1500" i="1" dirty="0">
                <a:solidFill>
                  <a:srgbClr val="C00000"/>
                </a:solidFill>
                <a:latin typeface="Century" panose="02040604050505020304" pitchFamily="18" charset="0"/>
              </a:rPr>
              <a:t>Общественная палата РФ, 2018 г.)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1" t="21083" r="26741" b="39018"/>
          <a:stretch/>
        </p:blipFill>
        <p:spPr>
          <a:xfrm>
            <a:off x="391745" y="4452401"/>
            <a:ext cx="1462932" cy="158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90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FA91284F-933C-40AD-995B-3C88DC8B7C03}"/>
              </a:ext>
            </a:extLst>
          </p:cNvPr>
          <p:cNvSpPr/>
          <p:nvPr/>
        </p:nvSpPr>
        <p:spPr>
          <a:xfrm>
            <a:off x="1219874" y="5364275"/>
            <a:ext cx="3106244" cy="10618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id="{B977A4EA-5BE5-4ECE-95B5-90C7FD5D3330}"/>
              </a:ext>
            </a:extLst>
          </p:cNvPr>
          <p:cNvSpPr/>
          <p:nvPr/>
        </p:nvSpPr>
        <p:spPr>
          <a:xfrm>
            <a:off x="4489127" y="4303661"/>
            <a:ext cx="2536491" cy="792207"/>
          </a:xfrm>
          <a:prstGeom prst="roundRect">
            <a:avLst/>
          </a:prstGeom>
          <a:ln w="19050">
            <a:solidFill>
              <a:srgbClr val="00007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4212444E-7143-427C-B9C3-272B53A23398}"/>
              </a:ext>
            </a:extLst>
          </p:cNvPr>
          <p:cNvSpPr/>
          <p:nvPr/>
        </p:nvSpPr>
        <p:spPr>
          <a:xfrm>
            <a:off x="1143320" y="1124748"/>
            <a:ext cx="5516912" cy="1557586"/>
          </a:xfrm>
          <a:prstGeom prst="rect">
            <a:avLst/>
          </a:prstGeom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230650" y="3235925"/>
            <a:ext cx="3106244" cy="10618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28759" y="1206298"/>
            <a:ext cx="3125351" cy="1393387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0246BC3-67C1-4998-9D3D-404D89205527}"/>
              </a:ext>
            </a:extLst>
          </p:cNvPr>
          <p:cNvSpPr/>
          <p:nvPr/>
        </p:nvSpPr>
        <p:spPr>
          <a:xfrm>
            <a:off x="1248179" y="1176042"/>
            <a:ext cx="30944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" panose="02040604050505020304" pitchFamily="18" charset="0"/>
              </a:rPr>
              <a:t>НАЦИОНАЛЬНЫЕ ИНТЕРЕСЫ</a:t>
            </a:r>
            <a:endParaRPr lang="ru-RU" sz="14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entury" panose="02040604050505020304" pitchFamily="18" charset="0"/>
            </a:endParaRPr>
          </a:p>
        </p:txBody>
      </p:sp>
      <p:sp>
        <p:nvSpPr>
          <p:cNvPr id="8" name="Стрелка: вниз 18">
            <a:extLst>
              <a:ext uri="{FF2B5EF4-FFF2-40B4-BE49-F238E27FC236}">
                <a16:creationId xmlns:a16="http://schemas.microsoft.com/office/drawing/2014/main" id="{04F88B9C-BC4B-4F51-A3D1-DC2E8AA540AA}"/>
              </a:ext>
            </a:extLst>
          </p:cNvPr>
          <p:cNvSpPr/>
          <p:nvPr/>
        </p:nvSpPr>
        <p:spPr>
          <a:xfrm>
            <a:off x="2705365" y="1432381"/>
            <a:ext cx="138443" cy="212887"/>
          </a:xfrm>
          <a:prstGeom prst="downArrow">
            <a:avLst>
              <a:gd name="adj1" fmla="val 50000"/>
              <a:gd name="adj2" fmla="val 77740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0246BC3-67C1-4998-9D3D-404D89205527}"/>
              </a:ext>
            </a:extLst>
          </p:cNvPr>
          <p:cNvSpPr/>
          <p:nvPr/>
        </p:nvSpPr>
        <p:spPr>
          <a:xfrm>
            <a:off x="1191526" y="1562640"/>
            <a:ext cx="30944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" panose="02040604050505020304" pitchFamily="18" charset="0"/>
              </a:rPr>
              <a:t>СТРАТЕГИЧЕСКИЕ </a:t>
            </a:r>
          </a:p>
          <a:p>
            <a:pPr algn="ctr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" panose="02040604050505020304" pitchFamily="18" charset="0"/>
              </a:rPr>
              <a:t>НАЦИОНАЛЬНЫЕ ПРИОРИТЕТЫ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E14498A-1C3A-4E3D-BFFB-66ABBE168E43}"/>
              </a:ext>
            </a:extLst>
          </p:cNvPr>
          <p:cNvSpPr/>
          <p:nvPr/>
        </p:nvSpPr>
        <p:spPr>
          <a:xfrm>
            <a:off x="7052557" y="1161601"/>
            <a:ext cx="21183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" panose="02040604050505020304" pitchFamily="18" charset="0"/>
              </a:rPr>
              <a:t>Стратегия </a:t>
            </a:r>
          </a:p>
          <a:p>
            <a:pPr algn="ctr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" panose="02040604050505020304" pitchFamily="18" charset="0"/>
              </a:rPr>
              <a:t>национальной</a:t>
            </a:r>
          </a:p>
          <a:p>
            <a:pPr algn="ctr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" panose="02040604050505020304" pitchFamily="18" charset="0"/>
              </a:rPr>
              <a:t>безопасности России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0246BC3-67C1-4998-9D3D-404D89205527}"/>
              </a:ext>
            </a:extLst>
          </p:cNvPr>
          <p:cNvSpPr/>
          <p:nvPr/>
        </p:nvSpPr>
        <p:spPr>
          <a:xfrm>
            <a:off x="1179186" y="3288578"/>
            <a:ext cx="31749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" panose="02040604050505020304" pitchFamily="18" charset="0"/>
              </a:rPr>
              <a:t>НАЦИОНАЛЬНЫЕ ЦЕЛИ РАЗВИТИЯ ДО 2030 ГОДА</a:t>
            </a:r>
            <a:endParaRPr lang="ru-RU" sz="1400" b="1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entury" panose="020406040505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E14498A-1C3A-4E3D-BFFB-66ABBE168E43}"/>
              </a:ext>
            </a:extLst>
          </p:cNvPr>
          <p:cNvSpPr/>
          <p:nvPr/>
        </p:nvSpPr>
        <p:spPr>
          <a:xfrm>
            <a:off x="4424103" y="4240578"/>
            <a:ext cx="268140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srgbClr val="000074"/>
                </a:solidFill>
                <a:latin typeface="Century" panose="02040604050505020304" pitchFamily="18" charset="0"/>
              </a:rPr>
              <a:t>Концепция </a:t>
            </a:r>
          </a:p>
          <a:p>
            <a:pPr algn="ctr"/>
            <a:r>
              <a:rPr lang="ru-RU" sz="1700" b="1" dirty="0" err="1">
                <a:solidFill>
                  <a:srgbClr val="000074"/>
                </a:solidFill>
                <a:latin typeface="Century" panose="02040604050505020304" pitchFamily="18" charset="0"/>
              </a:rPr>
              <a:t>ноосферного</a:t>
            </a:r>
            <a:r>
              <a:rPr lang="ru-RU" sz="1700" b="1" dirty="0">
                <a:solidFill>
                  <a:srgbClr val="000074"/>
                </a:solidFill>
                <a:latin typeface="Century" panose="02040604050505020304" pitchFamily="18" charset="0"/>
              </a:rPr>
              <a:t> развития </a:t>
            </a:r>
          </a:p>
          <a:p>
            <a:pPr algn="ctr"/>
            <a:r>
              <a:rPr lang="ru-RU" sz="1700" b="1" dirty="0">
                <a:solidFill>
                  <a:srgbClr val="000074"/>
                </a:solidFill>
                <a:latin typeface="Century" panose="02040604050505020304" pitchFamily="18" charset="0"/>
              </a:rPr>
              <a:t>Республики Алтай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64FC9BD-1C9F-4289-8F3A-2560EF1D97EB}"/>
              </a:ext>
            </a:extLst>
          </p:cNvPr>
          <p:cNvSpPr txBox="1"/>
          <p:nvPr/>
        </p:nvSpPr>
        <p:spPr>
          <a:xfrm>
            <a:off x="8388424" y="179929"/>
            <a:ext cx="514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Schoolbook" panose="02040604050505020304" pitchFamily="18" charset="0"/>
              </a:rPr>
              <a:t>9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A5A9708-1AB6-484A-BB45-F75B92FFEC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4" t="22547" r="68577" b="25022"/>
          <a:stretch/>
        </p:blipFill>
        <p:spPr>
          <a:xfrm>
            <a:off x="7751543" y="219604"/>
            <a:ext cx="648072" cy="561663"/>
          </a:xfrm>
          <a:prstGeom prst="rect">
            <a:avLst/>
          </a:prstGeom>
        </p:spPr>
      </p:pic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DBD7EBB7-EECA-46DA-BF6A-9A510E95B7EA}"/>
              </a:ext>
            </a:extLst>
          </p:cNvPr>
          <p:cNvCxnSpPr/>
          <p:nvPr/>
        </p:nvCxnSpPr>
        <p:spPr>
          <a:xfrm>
            <a:off x="6053276" y="836712"/>
            <a:ext cx="2683319" cy="0"/>
          </a:xfrm>
          <a:prstGeom prst="line">
            <a:avLst/>
          </a:prstGeom>
          <a:ln w="254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1D037920-A4DD-46F9-B9E4-CF259951E1BE}"/>
              </a:ext>
            </a:extLst>
          </p:cNvPr>
          <p:cNvCxnSpPr/>
          <p:nvPr/>
        </p:nvCxnSpPr>
        <p:spPr>
          <a:xfrm flipH="1">
            <a:off x="383666" y="836712"/>
            <a:ext cx="5669610" cy="0"/>
          </a:xfrm>
          <a:prstGeom prst="line">
            <a:avLst/>
          </a:prstGeom>
          <a:ln w="25400">
            <a:solidFill>
              <a:srgbClr val="000074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15486FC2-48C7-451A-85F8-28F3FDC6EA69}"/>
              </a:ext>
            </a:extLst>
          </p:cNvPr>
          <p:cNvSpPr/>
          <p:nvPr/>
        </p:nvSpPr>
        <p:spPr>
          <a:xfrm>
            <a:off x="314856" y="260649"/>
            <a:ext cx="7353488" cy="432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000074"/>
                </a:solidFill>
                <a:latin typeface="Century" panose="02040604050505020304" pitchFamily="18" charset="0"/>
              </a:rPr>
              <a:t>Место концепции в архитектуре стратегического планирования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A9AEEF0D-9308-454F-A2DD-2328EA299FD9}"/>
              </a:ext>
            </a:extLst>
          </p:cNvPr>
          <p:cNvSpPr/>
          <p:nvPr/>
        </p:nvSpPr>
        <p:spPr>
          <a:xfrm>
            <a:off x="4447515" y="1202100"/>
            <a:ext cx="2144037" cy="1397585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249D49C9-7835-4079-876B-1A1F34AA80BE}"/>
              </a:ext>
            </a:extLst>
          </p:cNvPr>
          <p:cNvSpPr/>
          <p:nvPr/>
        </p:nvSpPr>
        <p:spPr>
          <a:xfrm>
            <a:off x="4295324" y="1244824"/>
            <a:ext cx="24484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4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" panose="02040604050505020304" pitchFamily="18" charset="0"/>
              </a:rPr>
              <a:t>ТРАДИЦИОННЫЕ ЦЕННОСТИ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7F5196C5-59DB-43CA-BC3C-C1C4F2D9C131}"/>
              </a:ext>
            </a:extLst>
          </p:cNvPr>
          <p:cNvSpPr/>
          <p:nvPr/>
        </p:nvSpPr>
        <p:spPr>
          <a:xfrm>
            <a:off x="1209410" y="5425831"/>
            <a:ext cx="31062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4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" panose="02040604050505020304" pitchFamily="18" charset="0"/>
              </a:rPr>
              <a:t>ГОСПРОГРАММЫ, НАЦПРОЕКТЫ,</a:t>
            </a:r>
            <a:r>
              <a:rPr lang="ru-RU" sz="16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" panose="02040604050505020304" pitchFamily="18" charset="0"/>
              </a:rPr>
              <a:t/>
            </a:r>
            <a:br>
              <a:rPr lang="ru-RU" sz="16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" panose="02040604050505020304" pitchFamily="18" charset="0"/>
              </a:rPr>
            </a:b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" panose="02040604050505020304" pitchFamily="18" charset="0"/>
              </a:rPr>
              <a:t>др. комплексы процессных мероприятий</a:t>
            </a:r>
            <a:endParaRPr lang="ru-RU" sz="14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entury" panose="02040604050505020304" pitchFamily="18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75B513F7-8C54-4398-BFB4-630D48CD25AE}"/>
              </a:ext>
            </a:extLst>
          </p:cNvPr>
          <p:cNvSpPr/>
          <p:nvPr/>
        </p:nvSpPr>
        <p:spPr>
          <a:xfrm>
            <a:off x="6985675" y="3247574"/>
            <a:ext cx="215015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333333"/>
                </a:solidFill>
                <a:latin typeface="Century" panose="02040604050505020304" pitchFamily="18" charset="0"/>
              </a:rPr>
              <a:t>Стратегии социально-экономического развития Сибирского федерального округа до 2035 года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CB651805-A27F-4DD7-AB36-9D1CF2992B90}"/>
              </a:ext>
            </a:extLst>
          </p:cNvPr>
          <p:cNvSpPr/>
          <p:nvPr/>
        </p:nvSpPr>
        <p:spPr>
          <a:xfrm>
            <a:off x="7032631" y="2219012"/>
            <a:ext cx="21113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333333"/>
                </a:solidFill>
                <a:latin typeface="Century" panose="02040604050505020304" pitchFamily="18" charset="0"/>
              </a:rPr>
              <a:t>Стратегия </a:t>
            </a:r>
          </a:p>
          <a:p>
            <a:pPr algn="ctr"/>
            <a:r>
              <a:rPr lang="ru-RU" sz="1400" dirty="0">
                <a:solidFill>
                  <a:srgbClr val="333333"/>
                </a:solidFill>
                <a:latin typeface="Century" panose="02040604050505020304" pitchFamily="18" charset="0"/>
              </a:rPr>
              <a:t>пространственного </a:t>
            </a:r>
          </a:p>
          <a:p>
            <a:pPr algn="ctr"/>
            <a:r>
              <a:rPr lang="ru-RU" sz="1400" dirty="0">
                <a:solidFill>
                  <a:srgbClr val="333333"/>
                </a:solidFill>
                <a:latin typeface="Century" panose="02040604050505020304" pitchFamily="18" charset="0"/>
              </a:rPr>
              <a:t>развития России</a:t>
            </a:r>
            <a:endParaRPr lang="ru-RU" sz="1200" dirty="0">
              <a:solidFill>
                <a:srgbClr val="333333"/>
              </a:solidFill>
              <a:latin typeface="Century" panose="02040604050505020304" pitchFamily="18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B6EC8A12-F70D-4CDE-B8DC-930E40E3029E}"/>
              </a:ext>
            </a:extLst>
          </p:cNvPr>
          <p:cNvSpPr/>
          <p:nvPr/>
        </p:nvSpPr>
        <p:spPr>
          <a:xfrm>
            <a:off x="7061787" y="4714246"/>
            <a:ext cx="209992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333333"/>
                </a:solidFill>
                <a:latin typeface="Century" panose="02040604050505020304" pitchFamily="18" charset="0"/>
              </a:rPr>
              <a:t>Стратегия социально-экономического развития Республики Алтай на период до 2035 года</a:t>
            </a:r>
          </a:p>
        </p:txBody>
      </p: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4B35251A-B569-4807-87E4-847E18081CC8}"/>
              </a:ext>
            </a:extLst>
          </p:cNvPr>
          <p:cNvCxnSpPr>
            <a:cxnSpLocks/>
          </p:cNvCxnSpPr>
          <p:nvPr/>
        </p:nvCxnSpPr>
        <p:spPr>
          <a:xfrm>
            <a:off x="8075579" y="2974239"/>
            <a:ext cx="0" cy="325921"/>
          </a:xfrm>
          <a:prstGeom prst="straightConnector1">
            <a:avLst/>
          </a:prstGeom>
          <a:ln w="34925">
            <a:solidFill>
              <a:srgbClr val="00007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7EF4ACE9-C714-45DD-8077-C483AF5A5101}"/>
              </a:ext>
            </a:extLst>
          </p:cNvPr>
          <p:cNvSpPr/>
          <p:nvPr/>
        </p:nvSpPr>
        <p:spPr>
          <a:xfrm>
            <a:off x="6957622" y="6094216"/>
            <a:ext cx="21782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333333"/>
                </a:solidFill>
                <a:latin typeface="Century" panose="02040604050505020304" pitchFamily="18" charset="0"/>
              </a:rPr>
              <a:t>Государственные программы Республики Алтай</a:t>
            </a:r>
          </a:p>
        </p:txBody>
      </p: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0EA5A32E-F251-4A6E-9D0C-0D6E4720DCBC}"/>
              </a:ext>
            </a:extLst>
          </p:cNvPr>
          <p:cNvCxnSpPr>
            <a:cxnSpLocks/>
          </p:cNvCxnSpPr>
          <p:nvPr/>
        </p:nvCxnSpPr>
        <p:spPr>
          <a:xfrm>
            <a:off x="8058873" y="5842536"/>
            <a:ext cx="1878" cy="301580"/>
          </a:xfrm>
          <a:prstGeom prst="straightConnector1">
            <a:avLst/>
          </a:prstGeom>
          <a:ln w="34925">
            <a:solidFill>
              <a:srgbClr val="00007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8DF9D78B-2B64-436E-9535-3CC9A313DD7B}"/>
              </a:ext>
            </a:extLst>
          </p:cNvPr>
          <p:cNvCxnSpPr>
            <a:cxnSpLocks/>
          </p:cNvCxnSpPr>
          <p:nvPr/>
        </p:nvCxnSpPr>
        <p:spPr>
          <a:xfrm flipH="1">
            <a:off x="5946619" y="2719761"/>
            <a:ext cx="6994" cy="1542931"/>
          </a:xfrm>
          <a:prstGeom prst="straightConnector1">
            <a:avLst/>
          </a:prstGeom>
          <a:ln w="28575">
            <a:solidFill>
              <a:srgbClr val="AC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718E4588-FA8B-431C-B933-0A414F92DDF8}"/>
              </a:ext>
            </a:extLst>
          </p:cNvPr>
          <p:cNvSpPr/>
          <p:nvPr/>
        </p:nvSpPr>
        <p:spPr>
          <a:xfrm>
            <a:off x="1248022" y="3740441"/>
            <a:ext cx="3086824" cy="500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ru-RU" sz="1200" i="1" dirty="0">
                <a:solidFill>
                  <a:srgbClr val="333333"/>
                </a:solidFill>
                <a:latin typeface="Century" panose="02040604050505020304" pitchFamily="18" charset="0"/>
              </a:rPr>
              <a:t>(Указ Президента РФ от 21 июля </a:t>
            </a:r>
          </a:p>
          <a:p>
            <a:pPr algn="ctr">
              <a:spcAft>
                <a:spcPts val="300"/>
              </a:spcAft>
            </a:pPr>
            <a:r>
              <a:rPr lang="ru-RU" sz="1200" i="1" dirty="0">
                <a:solidFill>
                  <a:srgbClr val="333333"/>
                </a:solidFill>
                <a:latin typeface="Century" panose="02040604050505020304" pitchFamily="18" charset="0"/>
              </a:rPr>
              <a:t>2020 г. № 474)</a:t>
            </a:r>
            <a:endParaRPr lang="ru-RU" sz="1200" i="1" dirty="0">
              <a:solidFill>
                <a:srgbClr val="333333"/>
              </a:solidFill>
              <a:effectLst/>
              <a:latin typeface="Century" panose="02040604050505020304" pitchFamily="18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432C8E1B-F596-49B1-8B0F-DC3E9CE5221E}"/>
              </a:ext>
            </a:extLst>
          </p:cNvPr>
          <p:cNvSpPr/>
          <p:nvPr/>
        </p:nvSpPr>
        <p:spPr>
          <a:xfrm>
            <a:off x="4433650" y="1729898"/>
            <a:ext cx="2144037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ru-RU" sz="1200" i="1" dirty="0">
                <a:solidFill>
                  <a:srgbClr val="333333"/>
                </a:solidFill>
                <a:latin typeface="Century" panose="02040604050505020304" pitchFamily="18" charset="0"/>
              </a:rPr>
              <a:t>(Указ Президента РФ от 09 ноября 2022 г. </a:t>
            </a:r>
          </a:p>
          <a:p>
            <a:pPr algn="ctr">
              <a:spcAft>
                <a:spcPts val="300"/>
              </a:spcAft>
            </a:pPr>
            <a:r>
              <a:rPr lang="ru-RU" sz="1200" i="1" dirty="0">
                <a:solidFill>
                  <a:srgbClr val="333333"/>
                </a:solidFill>
                <a:latin typeface="Century" panose="02040604050505020304" pitchFamily="18" charset="0"/>
              </a:rPr>
              <a:t>№ 809)</a:t>
            </a:r>
            <a:endParaRPr lang="ru-RU" sz="1200" i="1" dirty="0">
              <a:solidFill>
                <a:srgbClr val="333333"/>
              </a:solidFill>
              <a:effectLst/>
              <a:latin typeface="Century" panose="02040604050505020304" pitchFamily="18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B58CBDB6-0A33-4556-910E-14220FEDFCFB}"/>
              </a:ext>
            </a:extLst>
          </p:cNvPr>
          <p:cNvSpPr/>
          <p:nvPr/>
        </p:nvSpPr>
        <p:spPr>
          <a:xfrm>
            <a:off x="1160079" y="2172846"/>
            <a:ext cx="32874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ru-RU" sz="1200" i="1" dirty="0">
                <a:solidFill>
                  <a:srgbClr val="333333"/>
                </a:solidFill>
                <a:latin typeface="Century" panose="02040604050505020304" pitchFamily="18" charset="0"/>
              </a:rPr>
              <a:t>(Указ Президента РФ от 02 июля 2021 г. № 400)</a:t>
            </a:r>
            <a:endParaRPr lang="ru-RU" sz="1200" i="1" dirty="0">
              <a:solidFill>
                <a:srgbClr val="333333"/>
              </a:solidFill>
              <a:effectLst/>
              <a:latin typeface="Century" panose="02040604050505020304" pitchFamily="18" charset="0"/>
            </a:endParaRPr>
          </a:p>
        </p:txBody>
      </p:sp>
      <p:sp>
        <p:nvSpPr>
          <p:cNvPr id="2" name="Левая фигурная скобка 1">
            <a:extLst>
              <a:ext uri="{FF2B5EF4-FFF2-40B4-BE49-F238E27FC236}">
                <a16:creationId xmlns:a16="http://schemas.microsoft.com/office/drawing/2014/main" id="{63CF93AD-C932-4525-B81B-2C591B080448}"/>
              </a:ext>
            </a:extLst>
          </p:cNvPr>
          <p:cNvSpPr/>
          <p:nvPr/>
        </p:nvSpPr>
        <p:spPr>
          <a:xfrm>
            <a:off x="696342" y="1124075"/>
            <a:ext cx="349154" cy="3173680"/>
          </a:xfrm>
          <a:prstGeom prst="leftBrace">
            <a:avLst>
              <a:gd name="adj1" fmla="val 55473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Левая фигурная скобка 46">
            <a:extLst>
              <a:ext uri="{FF2B5EF4-FFF2-40B4-BE49-F238E27FC236}">
                <a16:creationId xmlns:a16="http://schemas.microsoft.com/office/drawing/2014/main" id="{0CD6F160-78EA-4F8C-8B8D-1B29DBD952D0}"/>
              </a:ext>
            </a:extLst>
          </p:cNvPr>
          <p:cNvSpPr/>
          <p:nvPr/>
        </p:nvSpPr>
        <p:spPr>
          <a:xfrm>
            <a:off x="690911" y="4751401"/>
            <a:ext cx="349154" cy="1674704"/>
          </a:xfrm>
          <a:prstGeom prst="leftBrace">
            <a:avLst>
              <a:gd name="adj1" fmla="val 55473"/>
              <a:gd name="adj2" fmla="val 51423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BE5643F6-AA05-4CCE-9B7F-EA1FF731C016}"/>
              </a:ext>
            </a:extLst>
          </p:cNvPr>
          <p:cNvSpPr/>
          <p:nvPr/>
        </p:nvSpPr>
        <p:spPr>
          <a:xfrm rot="16200000">
            <a:off x="-736612" y="2592571"/>
            <a:ext cx="22334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" panose="02040604050505020304" pitchFamily="18" charset="0"/>
              </a:rPr>
              <a:t>ЦЕЛЕПОЛАГАНИЕ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76EDBB4A-0A4E-418B-9E6D-ECC92C54832A}"/>
              </a:ext>
            </a:extLst>
          </p:cNvPr>
          <p:cNvSpPr/>
          <p:nvPr/>
        </p:nvSpPr>
        <p:spPr>
          <a:xfrm>
            <a:off x="1209410" y="4834258"/>
            <a:ext cx="31062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" panose="02040604050505020304" pitchFamily="18" charset="0"/>
              </a:rPr>
              <a:t>Единый план по достижению национальных целей</a:t>
            </a:r>
            <a:endParaRPr lang="ru-RU" sz="12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entury" panose="02040604050505020304" pitchFamily="18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91F39EB6-5339-4100-9720-0A88162F94C4}"/>
              </a:ext>
            </a:extLst>
          </p:cNvPr>
          <p:cNvSpPr/>
          <p:nvPr/>
        </p:nvSpPr>
        <p:spPr>
          <a:xfrm rot="16200000">
            <a:off x="-813664" y="5354848"/>
            <a:ext cx="23986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" panose="02040604050505020304" pitchFamily="18" charset="0"/>
              </a:rPr>
              <a:t>ПЛАНИРОВАНИЕ И ПРОГРАММИРОВАНИЕ</a:t>
            </a:r>
          </a:p>
        </p:txBody>
      </p:sp>
      <p:sp>
        <p:nvSpPr>
          <p:cNvPr id="51" name="Стрелка: вниз 18">
            <a:extLst>
              <a:ext uri="{FF2B5EF4-FFF2-40B4-BE49-F238E27FC236}">
                <a16:creationId xmlns:a16="http://schemas.microsoft.com/office/drawing/2014/main" id="{08D9E9E8-BCFE-49FD-B248-9BCB324BCE5A}"/>
              </a:ext>
            </a:extLst>
          </p:cNvPr>
          <p:cNvSpPr/>
          <p:nvPr/>
        </p:nvSpPr>
        <p:spPr>
          <a:xfrm>
            <a:off x="2644999" y="2746460"/>
            <a:ext cx="255993" cy="389520"/>
          </a:xfrm>
          <a:prstGeom prst="downArrow">
            <a:avLst>
              <a:gd name="adj1" fmla="val 50000"/>
              <a:gd name="adj2" fmla="val 7774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52" name="Стрелка: вниз 18">
            <a:extLst>
              <a:ext uri="{FF2B5EF4-FFF2-40B4-BE49-F238E27FC236}">
                <a16:creationId xmlns:a16="http://schemas.microsoft.com/office/drawing/2014/main" id="{9602E3CE-96D9-4F7F-AF17-80E7E59E9026}"/>
              </a:ext>
            </a:extLst>
          </p:cNvPr>
          <p:cNvSpPr/>
          <p:nvPr/>
        </p:nvSpPr>
        <p:spPr>
          <a:xfrm>
            <a:off x="2610769" y="4361881"/>
            <a:ext cx="255993" cy="389520"/>
          </a:xfrm>
          <a:prstGeom prst="downArrow">
            <a:avLst>
              <a:gd name="adj1" fmla="val 50000"/>
              <a:gd name="adj2" fmla="val 7774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cxnSp>
        <p:nvCxnSpPr>
          <p:cNvPr id="57" name="Прямая со стрелкой 56">
            <a:extLst>
              <a:ext uri="{FF2B5EF4-FFF2-40B4-BE49-F238E27FC236}">
                <a16:creationId xmlns:a16="http://schemas.microsoft.com/office/drawing/2014/main" id="{E32F5D11-5FEA-47C9-9A68-53457E403F71}"/>
              </a:ext>
            </a:extLst>
          </p:cNvPr>
          <p:cNvCxnSpPr>
            <a:cxnSpLocks/>
          </p:cNvCxnSpPr>
          <p:nvPr/>
        </p:nvCxnSpPr>
        <p:spPr>
          <a:xfrm>
            <a:off x="4359874" y="3358394"/>
            <a:ext cx="673983" cy="904298"/>
          </a:xfrm>
          <a:prstGeom prst="straightConnector1">
            <a:avLst/>
          </a:prstGeom>
          <a:ln w="28575">
            <a:solidFill>
              <a:srgbClr val="AC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>
            <a:extLst>
              <a:ext uri="{FF2B5EF4-FFF2-40B4-BE49-F238E27FC236}">
                <a16:creationId xmlns:a16="http://schemas.microsoft.com/office/drawing/2014/main" id="{49163547-312F-4A56-A578-54D3E68E8C1C}"/>
              </a:ext>
            </a:extLst>
          </p:cNvPr>
          <p:cNvCxnSpPr>
            <a:cxnSpLocks/>
          </p:cNvCxnSpPr>
          <p:nvPr/>
        </p:nvCxnSpPr>
        <p:spPr>
          <a:xfrm>
            <a:off x="8088315" y="1937575"/>
            <a:ext cx="0" cy="325921"/>
          </a:xfrm>
          <a:prstGeom prst="straightConnector1">
            <a:avLst/>
          </a:prstGeom>
          <a:ln w="34925">
            <a:solidFill>
              <a:srgbClr val="00007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>
            <a:extLst>
              <a:ext uri="{FF2B5EF4-FFF2-40B4-BE49-F238E27FC236}">
                <a16:creationId xmlns:a16="http://schemas.microsoft.com/office/drawing/2014/main" id="{76FB2D84-F084-4145-B67D-AF405B680774}"/>
              </a:ext>
            </a:extLst>
          </p:cNvPr>
          <p:cNvCxnSpPr>
            <a:cxnSpLocks/>
          </p:cNvCxnSpPr>
          <p:nvPr/>
        </p:nvCxnSpPr>
        <p:spPr>
          <a:xfrm>
            <a:off x="8060751" y="4393680"/>
            <a:ext cx="0" cy="325921"/>
          </a:xfrm>
          <a:prstGeom prst="straightConnector1">
            <a:avLst/>
          </a:prstGeom>
          <a:ln w="34925">
            <a:solidFill>
              <a:srgbClr val="00007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>
            <a:extLst>
              <a:ext uri="{FF2B5EF4-FFF2-40B4-BE49-F238E27FC236}">
                <a16:creationId xmlns:a16="http://schemas.microsoft.com/office/drawing/2014/main" id="{FBC6DBDE-1097-4ADD-85F5-18E33228EF39}"/>
              </a:ext>
            </a:extLst>
          </p:cNvPr>
          <p:cNvCxnSpPr>
            <a:cxnSpLocks/>
          </p:cNvCxnSpPr>
          <p:nvPr/>
        </p:nvCxnSpPr>
        <p:spPr>
          <a:xfrm>
            <a:off x="6591552" y="5177731"/>
            <a:ext cx="673983" cy="904298"/>
          </a:xfrm>
          <a:prstGeom prst="straightConnector1">
            <a:avLst/>
          </a:prstGeom>
          <a:ln w="28575">
            <a:solidFill>
              <a:srgbClr val="AC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>
            <a:extLst>
              <a:ext uri="{FF2B5EF4-FFF2-40B4-BE49-F238E27FC236}">
                <a16:creationId xmlns:a16="http://schemas.microsoft.com/office/drawing/2014/main" id="{9CE2B481-5A1C-427C-B73D-0D420E7F4A48}"/>
              </a:ext>
            </a:extLst>
          </p:cNvPr>
          <p:cNvCxnSpPr>
            <a:cxnSpLocks/>
          </p:cNvCxnSpPr>
          <p:nvPr/>
        </p:nvCxnSpPr>
        <p:spPr>
          <a:xfrm>
            <a:off x="7057943" y="4521533"/>
            <a:ext cx="164586" cy="229868"/>
          </a:xfrm>
          <a:prstGeom prst="straightConnector1">
            <a:avLst/>
          </a:prstGeom>
          <a:ln w="28575">
            <a:solidFill>
              <a:srgbClr val="AC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55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3865</TotalTime>
  <Words>897</Words>
  <Application>Microsoft Office PowerPoint</Application>
  <PresentationFormat>Экран (4:3)</PresentationFormat>
  <Paragraphs>155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Blogger Sans</vt:lpstr>
      <vt:lpstr>Calibri</vt:lpstr>
      <vt:lpstr>Century</vt:lpstr>
      <vt:lpstr>Century Schoolbook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Andrew Golovin</dc:creator>
  <cp:lastModifiedBy>Головин Андрей Аркадьевич</cp:lastModifiedBy>
  <cp:revision>170</cp:revision>
  <dcterms:created xsi:type="dcterms:W3CDTF">2018-11-23T07:47:05Z</dcterms:created>
  <dcterms:modified xsi:type="dcterms:W3CDTF">2023-03-09T10:35:51Z</dcterms:modified>
</cp:coreProperties>
</file>