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02" r:id="rId2"/>
    <p:sldId id="627" r:id="rId3"/>
    <p:sldId id="959" r:id="rId4"/>
    <p:sldId id="628" r:id="rId5"/>
    <p:sldId id="947" r:id="rId6"/>
    <p:sldId id="960" r:id="rId7"/>
    <p:sldId id="956" r:id="rId8"/>
    <p:sldId id="957" r:id="rId9"/>
    <p:sldId id="603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FBC6989-0861-42CC-83A5-489E527D1526}">
          <p14:sldIdLst>
            <p14:sldId id="602"/>
            <p14:sldId id="627"/>
            <p14:sldId id="959"/>
            <p14:sldId id="628"/>
            <p14:sldId id="947"/>
            <p14:sldId id="960"/>
            <p14:sldId id="956"/>
            <p14:sldId id="957"/>
            <p14:sldId id="6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49A2"/>
    <a:srgbClr val="FFFF99"/>
    <a:srgbClr val="424C9A"/>
    <a:srgbClr val="41419B"/>
    <a:srgbClr val="C35855"/>
    <a:srgbClr val="F4E9E9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93792" autoAdjust="0"/>
  </p:normalViewPr>
  <p:slideViewPr>
    <p:cSldViewPr>
      <p:cViewPr varScale="1">
        <p:scale>
          <a:sx n="83" d="100"/>
          <a:sy n="83" d="100"/>
        </p:scale>
        <p:origin x="996" y="5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3957E-84AB-4A83-BCC8-2F3B109EA18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BD8A9-8066-4BF4-A05C-1F42EDD30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90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359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515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967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191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095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914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82230-C091-4BD1-B68A-894F7D8363D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12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71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23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05980"/>
            <a:ext cx="222885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05980"/>
            <a:ext cx="653415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2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9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82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200152"/>
            <a:ext cx="43815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200152"/>
            <a:ext cx="43815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80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66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45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60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6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63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8BDCA-B964-425D-91E6-0A1136570512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450E-16F8-4DED-BEF4-2152FA8C3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6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Moscow_20200827_173308.jpg?uselang=ru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mmons.wikimedia.org/wiki/File:1917-RussianAcademyOfSsiences.jpg?uselang=ru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6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%D0%A1%D0%BE%D0%B2%D0%B5%D1%82_%D0%BF%D0%BE_%D0%B8%D0%B7%D1%83%D1%87%D0%B5%D0%BD%D0%B8%D1%8E_%D0%BF%D1%80%D0%BE%D0%B8%D0%B7%D0%B2%D0%BE%D0%B4%D0%B8%D1%82%D0%B5%D0%BB%D1%8C%D0%BD%D1%8B%D1%85_%D1%81%D0%B8%D0%BB.jpg?uselang=ru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13" y="249493"/>
            <a:ext cx="7632340" cy="3753131"/>
          </a:xfrm>
          <a:prstGeom prst="rect">
            <a:avLst/>
          </a:prstGeom>
          <a:scene3d>
            <a:camera prst="perspectiveRelaxed"/>
            <a:lightRig rig="threePt" dir="t"/>
          </a:scene3d>
        </p:spPr>
      </p:pic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-5541" y="4813021"/>
            <a:ext cx="9186558" cy="292388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300" b="1" dirty="0">
                <a:solidFill>
                  <a:srgbClr val="414199"/>
                </a:solidFill>
                <a:latin typeface="Rubik" panose="00000800000000000000" pitchFamily="2" charset="-79"/>
                <a:cs typeface="Rubik" panose="00000800000000000000" pitchFamily="2" charset="-79"/>
              </a:rPr>
              <a:t>    Москва, 10 марта 2023 г.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95403" y="3740842"/>
            <a:ext cx="8984669" cy="861774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ru-RU" sz="1400" b="1" dirty="0">
                <a:solidFill>
                  <a:srgbClr val="414199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Заместитель</a:t>
            </a:r>
            <a:r>
              <a:rPr lang="ru-RU" sz="1400" b="1" i="1" dirty="0">
                <a:solidFill>
                  <a:srgbClr val="414199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 </a:t>
            </a:r>
            <a:r>
              <a:rPr lang="ru-RU" sz="1400" b="1" dirty="0">
                <a:solidFill>
                  <a:srgbClr val="414199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Председателя СОПС, в</a:t>
            </a:r>
            <a:r>
              <a:rPr lang="ru-RU" altLang="ru-RU" sz="1400" b="1" dirty="0">
                <a:solidFill>
                  <a:srgbClr val="414199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ед. н. с. РАНХиГС, д.э.н. </a:t>
            </a:r>
            <a:r>
              <a:rPr lang="ru-RU" altLang="ru-RU" sz="1400" b="1" dirty="0" err="1">
                <a:solidFill>
                  <a:srgbClr val="414199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И.В.Гришина</a:t>
            </a:r>
            <a:endParaRPr lang="ru-RU" altLang="ru-RU" sz="1400" b="1" dirty="0">
              <a:solidFill>
                <a:srgbClr val="414199"/>
              </a:solidFill>
              <a:latin typeface="Rubik Light" panose="00000400000000000000" pitchFamily="2" charset="-79"/>
              <a:cs typeface="Rubik Light" panose="00000400000000000000" pitchFamily="2" charset="-79"/>
            </a:endParaRPr>
          </a:p>
          <a:p>
            <a:pPr algn="r"/>
            <a:r>
              <a:rPr lang="en-GB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Irina </a:t>
            </a:r>
            <a:r>
              <a:rPr lang="en-US" sz="12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Grishina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, Council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Study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Productive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Resources (Russian 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Trade Academy),</a:t>
            </a:r>
          </a:p>
          <a:p>
            <a:pPr algn="r"/>
            <a:r>
              <a:rPr lang="ru-RU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Russian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Presidential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Academy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National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 Public Administration</a:t>
            </a:r>
          </a:p>
          <a:p>
            <a:pPr algn="r"/>
            <a:endParaRPr lang="ru-RU" altLang="ru-RU" sz="1200" b="1" dirty="0">
              <a:solidFill>
                <a:srgbClr val="414199"/>
              </a:solidFill>
              <a:latin typeface="Rubik Light" panose="00000400000000000000" pitchFamily="2" charset="-79"/>
              <a:cs typeface="Rubik Light" panose="00000400000000000000" pitchFamily="2" charset="-79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73449" y="115016"/>
            <a:ext cx="8329507" cy="655380"/>
            <a:chOff x="395535" y="295052"/>
            <a:chExt cx="8329507" cy="655380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06" y="295052"/>
              <a:ext cx="1601536" cy="624818"/>
            </a:xfrm>
            <a:prstGeom prst="rect">
              <a:avLst/>
            </a:prstGeom>
          </p:spPr>
        </p:pic>
        <p:grpSp>
          <p:nvGrpSpPr>
            <p:cNvPr id="3" name="Группа 2"/>
            <p:cNvGrpSpPr/>
            <p:nvPr/>
          </p:nvGrpSpPr>
          <p:grpSpPr>
            <a:xfrm>
              <a:off x="395535" y="295052"/>
              <a:ext cx="2160241" cy="655380"/>
              <a:chOff x="395536" y="224243"/>
              <a:chExt cx="2884721" cy="714805"/>
            </a:xfrm>
          </p:grpSpPr>
          <p:pic>
            <p:nvPicPr>
              <p:cNvPr id="32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5536" y="224243"/>
                <a:ext cx="858244" cy="6363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1399015" y="295885"/>
                <a:ext cx="1779605" cy="36286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34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8639" y="746029"/>
                <a:ext cx="2211618" cy="1930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550" cap="all" dirty="0">
                    <a:solidFill>
                      <a:srgbClr val="424C9A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</a:t>
                </a:r>
                <a:r>
                  <a:rPr lang="ru-RU" sz="550" cap="all" dirty="0">
                    <a:solidFill>
                      <a:srgbClr val="2A49A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СОПС ВАВТ Минэкономразвития России</a:t>
                </a:r>
              </a:p>
            </p:txBody>
          </p:sp>
        </p:grpSp>
      </p:grpSp>
      <p:grpSp>
        <p:nvGrpSpPr>
          <p:cNvPr id="2" name="Группа 1"/>
          <p:cNvGrpSpPr/>
          <p:nvPr/>
        </p:nvGrpSpPr>
        <p:grpSpPr>
          <a:xfrm>
            <a:off x="-36512" y="850422"/>
            <a:ext cx="9186559" cy="2675948"/>
            <a:chOff x="-28204" y="1412776"/>
            <a:chExt cx="9186559" cy="360040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-28204" y="1684593"/>
              <a:ext cx="9186559" cy="2880320"/>
              <a:chOff x="-36512" y="548680"/>
              <a:chExt cx="9253028" cy="2880320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-36512" y="1484784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-36512" y="3140968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-36512" y="2456892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-36512" y="1916832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-36512" y="1196752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-36512" y="980728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-36512" y="836712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-36512" y="728700"/>
                <a:ext cx="92088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H="1">
                <a:off x="2051720" y="548680"/>
                <a:ext cx="360040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3095836" y="548680"/>
                <a:ext cx="396044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3851920" y="548680"/>
                <a:ext cx="1044116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4572000" y="548680"/>
                <a:ext cx="1872208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292080" y="548680"/>
                <a:ext cx="2844316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6012160" y="548680"/>
                <a:ext cx="3160204" cy="1836204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6776392" y="548680"/>
                <a:ext cx="2440124" cy="828092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647564" y="548680"/>
                <a:ext cx="1044116" cy="288032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flipH="1">
                <a:off x="-36512" y="548680"/>
                <a:ext cx="1008112" cy="1476164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Прямоугольник 21"/>
            <p:cNvSpPr/>
            <p:nvPr/>
          </p:nvSpPr>
          <p:spPr>
            <a:xfrm>
              <a:off x="-14355" y="1484784"/>
              <a:ext cx="9168700" cy="3306515"/>
            </a:xfrm>
            <a:prstGeom prst="rect">
              <a:avLst/>
            </a:prstGeom>
            <a:solidFill>
              <a:srgbClr val="0C2396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5541" y="1521320"/>
              <a:ext cx="9114520" cy="3105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endParaRPr lang="ru-RU" sz="1600" b="1" dirty="0">
                <a:solidFill>
                  <a:srgbClr val="D7D7FA"/>
                </a:solidFill>
                <a:cs typeface="Rubik" panose="00000800000000000000" pitchFamily="2" charset="-79"/>
              </a:endParaRPr>
            </a:p>
            <a:p>
              <a:pPr algn="ctr">
                <a:defRPr/>
              </a:pPr>
              <a:r>
                <a:rPr lang="ru-RU" sz="2600" b="1" dirty="0">
                  <a:solidFill>
                    <a:srgbClr val="D7D7FA"/>
                  </a:solidFill>
                  <a:cs typeface="Rubik" panose="00000800000000000000" pitchFamily="2" charset="-79"/>
                </a:rPr>
                <a:t>РОЛЬ В.И.ВЕРНАДСКОГО В ОРГАНИЗАЦИИ КОМПЛЕКСНОГО ИЗУЧЕНИЯ ПРОИЗВОДИТЕЛЬНЫХ СИЛ РОССИИ</a:t>
              </a:r>
            </a:p>
            <a:p>
              <a:pPr algn="ctr">
                <a:defRPr/>
              </a:pPr>
              <a:endParaRPr lang="ru-RU" sz="2800" b="1" dirty="0">
                <a:solidFill>
                  <a:srgbClr val="D7D7FA"/>
                </a:solidFill>
                <a:cs typeface="Rubik" panose="00000800000000000000" pitchFamily="2" charset="-79"/>
              </a:endParaRPr>
            </a:p>
            <a:p>
              <a:pPr algn="ctr">
                <a:defRPr/>
              </a:pPr>
              <a:r>
                <a:rPr lang="en-US" sz="2400" b="1" dirty="0">
                  <a:solidFill>
                    <a:srgbClr val="D7D7FA"/>
                  </a:solidFill>
                  <a:cs typeface="Rubik" panose="00000800000000000000" pitchFamily="2" charset="-79"/>
                </a:rPr>
                <a:t>THE ROLE OF V.I. VERNADSKY IN THE ORGANIZATION OF A COMPREHENSIVE STUDY OF THE PRODUCTIVE </a:t>
              </a:r>
              <a:r>
                <a:rPr lang="ru-RU" sz="2400" b="1" dirty="0">
                  <a:solidFill>
                    <a:srgbClr val="D7D7FA"/>
                  </a:solidFill>
                  <a:cs typeface="Rubik" panose="00000800000000000000" pitchFamily="2" charset="-79"/>
                </a:rPr>
                <a:t>RESOURCES</a:t>
              </a:r>
              <a:r>
                <a:rPr lang="en-US" sz="2400" b="1" dirty="0">
                  <a:solidFill>
                    <a:srgbClr val="D7D7FA"/>
                  </a:solidFill>
                  <a:cs typeface="Rubik" panose="00000800000000000000" pitchFamily="2" charset="-79"/>
                </a:rPr>
                <a:t> OF RUSSIA</a:t>
              </a:r>
              <a:endParaRPr lang="ru-RU" sz="2800" b="1" dirty="0">
                <a:solidFill>
                  <a:srgbClr val="D7D7FA"/>
                </a:solidFill>
                <a:cs typeface="Rubik" panose="00000800000000000000" pitchFamily="2" charset="-79"/>
              </a:endParaRP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>
              <a:off x="0" y="1412776"/>
              <a:ext cx="9108504" cy="0"/>
            </a:xfrm>
            <a:prstGeom prst="line">
              <a:avLst/>
            </a:prstGeom>
            <a:ln w="12700" cmpd="sng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Прямоугольник 26"/>
            <p:cNvSpPr/>
            <p:nvPr/>
          </p:nvSpPr>
          <p:spPr>
            <a:xfrm>
              <a:off x="-28204" y="4826992"/>
              <a:ext cx="9182548" cy="186184"/>
            </a:xfrm>
            <a:prstGeom prst="rect">
              <a:avLst/>
            </a:prstGeom>
            <a:solidFill>
              <a:srgbClr val="8C8C8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-11334" y="4791300"/>
              <a:ext cx="9165677" cy="221876"/>
            </a:xfrm>
            <a:prstGeom prst="rect">
              <a:avLst/>
            </a:prstGeom>
            <a:solidFill>
              <a:srgbClr val="C0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</p:grpSp>
    </p:spTree>
    <p:extLst>
      <p:ext uri="{BB962C8B-B14F-4D97-AF65-F5344CB8AC3E}">
        <p14:creationId xmlns:p14="http://schemas.microsoft.com/office/powerpoint/2010/main" val="71455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7674906" y="4623978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2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ТЕРРИТОРИЯ РОССИЙСКОЙ ИМПЕРИИ (1914 год) 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578EE0-2739-A992-F8D1-503B084371AF}"/>
              </a:ext>
            </a:extLst>
          </p:cNvPr>
          <p:cNvSpPr txBox="1">
            <a:spLocks/>
          </p:cNvSpPr>
          <p:nvPr/>
        </p:nvSpPr>
        <p:spPr>
          <a:xfrm>
            <a:off x="6459630" y="1094250"/>
            <a:ext cx="2613484" cy="39977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5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Территория Российской империи </a:t>
            </a:r>
          </a:p>
          <a:p>
            <a:pPr marL="0" indent="0" algn="ctr">
              <a:buNone/>
            </a:pPr>
            <a:r>
              <a:rPr lang="ru-RU" sz="1050" b="1" dirty="0">
                <a:solidFill>
                  <a:srgbClr val="202122"/>
                </a:solidFill>
                <a:latin typeface="Arial" panose="020B0604020202020204" pitchFamily="34" charset="0"/>
              </a:rPr>
              <a:t>(</a:t>
            </a:r>
            <a:r>
              <a:rPr lang="ru-RU" sz="105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 состоянию на 1914 год</a:t>
            </a:r>
            <a:r>
              <a:rPr lang="ru-RU" sz="1050" dirty="0">
                <a:solidFill>
                  <a:srgbClr val="202122"/>
                </a:solidFill>
                <a:latin typeface="Arial" panose="020B0604020202020204" pitchFamily="34" charset="0"/>
              </a:rPr>
              <a:t>)</a:t>
            </a:r>
            <a:endParaRPr lang="ru-RU" sz="105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 1914 году </a:t>
            </a:r>
            <a:r>
              <a:rPr lang="ru-RU" sz="105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протяжённость территории </a:t>
            </a: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Российской империи составляла:</a:t>
            </a: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с севера на юг 4383,2 версты (4675,9 км),</a:t>
            </a: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 востока на запад — 10 060 вёрст (10 732,3 км).</a:t>
            </a:r>
          </a:p>
          <a:p>
            <a:pPr marL="0" indent="0" algn="just">
              <a:buNone/>
            </a:pPr>
            <a:r>
              <a:rPr lang="ru-RU" sz="105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Общая длина сухопутных и морских границ </a:t>
            </a: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= 64 909,5 верстам (69 245 км), из которых сухопутных границ 18 639,5 вёрст (19 941,5 км), </a:t>
            </a: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морских границ — около 46 270 вёрст (49 360,4 км).</a:t>
            </a:r>
          </a:p>
          <a:p>
            <a:pPr marL="0" indent="0" algn="just">
              <a:buNone/>
            </a:pPr>
            <a:r>
              <a:rPr lang="ru-RU" sz="105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Общая площадь территории </a:t>
            </a: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Российской империи составляла 19 155 588 кв верст*</a:t>
            </a:r>
          </a:p>
          <a:p>
            <a:pPr marL="0" indent="0" algn="just">
              <a:buNone/>
            </a:pPr>
            <a:endParaRPr lang="ru-RU" sz="105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*1 кв верста = 1,13804 </a:t>
            </a:r>
            <a:r>
              <a:rPr lang="ru-RU" sz="105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км²</a:t>
            </a: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1 </a:t>
            </a:r>
            <a:r>
              <a:rPr lang="ru-RU" sz="105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км²</a:t>
            </a:r>
            <a:r>
              <a:rPr lang="ru-RU" sz="105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= 0,88 </a:t>
            </a:r>
            <a:r>
              <a:rPr lang="ru-RU" sz="105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кв.версты</a:t>
            </a:r>
            <a:endParaRPr lang="ru-RU" sz="105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05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05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111161A7-4D41-6ADB-6FF7-20F8EE6CDB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6" y="1094251"/>
            <a:ext cx="6388744" cy="401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1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7674906" y="4623978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3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СОЗДАНИЕ КЕПС (2015 г.)</a:t>
            </a:r>
            <a:r>
              <a:rPr lang="en-US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 </a:t>
            </a:r>
            <a:endParaRPr lang="ru-RU" sz="1600" dirty="0">
              <a:solidFill>
                <a:schemeClr val="tx2">
                  <a:lumMod val="10000"/>
                  <a:lumOff val="90000"/>
                </a:schemeClr>
              </a:solidFill>
              <a:cs typeface="Rubik" panose="00000800000000000000" pitchFamily="2" charset="-79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578EE0-2739-A992-F8D1-503B084371AF}"/>
              </a:ext>
            </a:extLst>
          </p:cNvPr>
          <p:cNvSpPr txBox="1">
            <a:spLocks/>
          </p:cNvSpPr>
          <p:nvPr/>
        </p:nvSpPr>
        <p:spPr>
          <a:xfrm>
            <a:off x="58865" y="1094832"/>
            <a:ext cx="6169319" cy="4015201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450" indent="-171450" algn="just">
              <a:spcBef>
                <a:spcPts val="600"/>
              </a:spcBef>
              <a:buClr>
                <a:srgbClr val="000000"/>
              </a:buClr>
              <a:buSzPts val="1600"/>
              <a:tabLst>
                <a:tab pos="338138" algn="l"/>
              </a:tabLst>
            </a:pP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 началом Первой мировой войны выяснилось, что в Российской Империи </a:t>
            </a:r>
            <a:r>
              <a:rPr lang="ru-RU" sz="1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нет точных данных о стратегическом сырье 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производства современных вооружений (вольфрам, молибден, серный колчедан, сера, свинец , селитра и др.). </a:t>
            </a:r>
          </a:p>
          <a:p>
            <a:pPr marL="306450" indent="-171450" algn="just">
              <a:spcBef>
                <a:spcPts val="600"/>
              </a:spcBef>
              <a:buClr>
                <a:srgbClr val="000000"/>
              </a:buClr>
              <a:buSzPts val="1600"/>
              <a:tabLst>
                <a:tab pos="338138" algn="l"/>
              </a:tabLst>
            </a:pP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Академик </a:t>
            </a:r>
            <a:r>
              <a:rPr lang="ru-RU" sz="14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В,И.Вернадский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отмечал: «</a:t>
            </a:r>
            <a:r>
              <a:rPr lang="ru-RU" sz="1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лишь 31 из 61 необходимого экономике химического элемента добывается и производится в России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». </a:t>
            </a:r>
          </a:p>
          <a:p>
            <a:pPr marL="306450" indent="-171450" algn="just">
              <a:spcBef>
                <a:spcPts val="600"/>
              </a:spcBef>
              <a:buClr>
                <a:srgbClr val="000000"/>
              </a:buClr>
              <a:buSzPts val="1600"/>
              <a:tabLst>
                <a:tab pos="338138" algn="l"/>
              </a:tabLst>
            </a:pP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Требовалось свести имеющиеся разрозненные данные о сырье, а по недостающим провести изыскания. </a:t>
            </a:r>
          </a:p>
          <a:p>
            <a:pPr marL="306450" indent="-171450" algn="just">
              <a:spcBef>
                <a:spcPts val="600"/>
              </a:spcBef>
              <a:buClr>
                <a:srgbClr val="000000"/>
              </a:buClr>
              <a:buSzPts val="1600"/>
              <a:tabLst>
                <a:tab pos="338138" algn="l"/>
              </a:tabLst>
            </a:pP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Для выполнения этих задач 21 января 1915 года на заседании Физико-математического отделения Императорской Санкт-Петербургской Академии Наук </a:t>
            </a:r>
            <a:r>
              <a:rPr lang="ru-RU" sz="1400" b="1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В.И.Вернадский</a:t>
            </a:r>
            <a:r>
              <a:rPr lang="ru-RU" sz="1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выступил с заявлением о необходимости создания </a:t>
            </a:r>
            <a:r>
              <a:rPr lang="ru-RU" sz="1400" b="1" i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Комиссии по изучению естественных производительных сил России (КЕПС).</a:t>
            </a:r>
          </a:p>
          <a:p>
            <a:pPr marL="306450" indent="-171450" algn="just">
              <a:spcBef>
                <a:spcPts val="600"/>
              </a:spcBef>
              <a:buClr>
                <a:srgbClr val="000000"/>
              </a:buClr>
              <a:buSzPts val="1600"/>
              <a:tabLst>
                <a:tab pos="338138" algn="l"/>
              </a:tabLst>
            </a:pP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Заявление поддержали академики </a:t>
            </a:r>
            <a:r>
              <a:rPr lang="ru-RU" sz="14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Н.Н.Андрусов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А.П.Карпинский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Н.С.Курнаков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кн. </a:t>
            </a:r>
            <a:r>
              <a:rPr lang="ru-RU" sz="14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Б.Б.Голицын</a:t>
            </a:r>
            <a:r>
              <a:rPr lang="ru-RU" sz="14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1400" b="1" dirty="0"/>
          </a:p>
        </p:txBody>
      </p:sp>
      <p:pic>
        <p:nvPicPr>
          <p:cNvPr id="5" name="Рисунок 4">
            <a:hlinkClick r:id="rId6"/>
            <a:extLst>
              <a:ext uri="{FF2B5EF4-FFF2-40B4-BE49-F238E27FC236}">
                <a16:creationId xmlns:a16="http://schemas.microsoft.com/office/drawing/2014/main" id="{D23CE4EA-005F-C3E9-9E96-0338333613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899" y="1079282"/>
            <a:ext cx="2315710" cy="1681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Рисунок 6" descr="Изображение выглядит как текст&#10;&#10;Автоматически созданное описание">
            <a:hlinkClick r:id="rId8"/>
            <a:extLst>
              <a:ext uri="{FF2B5EF4-FFF2-40B4-BE49-F238E27FC236}">
                <a16:creationId xmlns:a16="http://schemas.microsoft.com/office/drawing/2014/main" id="{FCEDFABD-3F7A-F457-7C41-0930BF0096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162" y="2787774"/>
            <a:ext cx="2458973" cy="1844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703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7674906" y="4623978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4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ЕСТЕСТВЕННЫЕ ПРОИЗВОДИТЕЛЬНЫЕ СИЛЫ (по В.И.ВЕРНАДСКОМУ)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6AA19D-CEDD-F226-C694-A028B16FD75C}"/>
              </a:ext>
            </a:extLst>
          </p:cNvPr>
          <p:cNvSpPr txBox="1"/>
          <p:nvPr/>
        </p:nvSpPr>
        <p:spPr>
          <a:xfrm>
            <a:off x="395536" y="1039416"/>
            <a:ext cx="5852217" cy="4160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Естественные производительные силы 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ru-RU" b="1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силы, связанные с произведениями живой природы </a:t>
            </a:r>
            <a:r>
              <a:rPr lang="ru-RU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плодородие почвы, лесные богатства, животный мир, продукты растительности, рыбные богатства и т. д.;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ru-RU" b="1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разнообразные источники энергии </a:t>
            </a:r>
            <a:r>
              <a:rPr lang="ru-RU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силы водопадов, рек, ветра, природных газов, морских приливов и отливов и другие проявления динамических процессов на поверхности земли;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ru-RU" b="1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природные ресурсы,</a:t>
            </a:r>
            <a:r>
              <a:rPr lang="ru-RU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сосредоточенные в подземных недрах, руды металлов и металлоидов, горючие </a:t>
            </a:r>
            <a:r>
              <a:rPr lang="ru-RU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минеральные источники, нефть, каменные угли, подземные воды и т. п.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Изображение выглядит как текст, мужчина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BF6B6CE2-9C8D-A914-9967-771A9792BF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46" y="1211341"/>
            <a:ext cx="2463519" cy="336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9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647" y="-282084"/>
            <a:ext cx="7297403" cy="32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29" tIns="450708" rIns="899829" bIns="450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670900" y="4605762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5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ОСНОВНЫЕ ПОЛОЖЕНИЯ КОМПЛЕКСНОГО ИССЛЕДОВАНИЯ ПРОИЗВОДИТЕЛЬНЫХ СИЛ</a:t>
            </a:r>
          </a:p>
        </p:txBody>
      </p:sp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0BD6558-1A6A-B4EB-9CB4-33B2436FCC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69" y="3028127"/>
            <a:ext cx="2940279" cy="20559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2D72AB-56C8-67CA-D63D-96DB22C14BC1}"/>
              </a:ext>
            </a:extLst>
          </p:cNvPr>
          <p:cNvSpPr txBox="1"/>
          <p:nvPr/>
        </p:nvSpPr>
        <p:spPr>
          <a:xfrm>
            <a:off x="179512" y="1278168"/>
            <a:ext cx="5656439" cy="343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мнению В.И. Вернадского, </a:t>
            </a:r>
            <a:r>
              <a:rPr lang="ru-RU" sz="1600" b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изучении производительных сил необходимо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 b="1" i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концентрировать свои силы 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ограниченном круге первоочередных объектов,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только выявлять природные силы и ресурсы, но и </a:t>
            </a:r>
            <a:r>
              <a:rPr lang="ru-RU" sz="1600" b="1" i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одновременно изучать приемы 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рационального, а следовательно, наиболее экономичного </a:t>
            </a:r>
            <a:r>
              <a:rPr lang="ru-RU" sz="1600" b="1" i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их использования и обработки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изучать их при этом </a:t>
            </a:r>
            <a:r>
              <a:rPr lang="ru-RU" sz="1600" b="1" i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книжным путем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а посредством широко поставленных </a:t>
            </a:r>
            <a:r>
              <a:rPr lang="ru-RU" sz="1600" b="1" i="1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экспедиционных и лабораторных исследований</a:t>
            </a:r>
            <a:r>
              <a:rPr lang="ru-RU" sz="1600" spc="-2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FEFE38-8139-1A79-D9FF-A64FB586A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69" y="1073195"/>
            <a:ext cx="2940279" cy="188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83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647" y="-282084"/>
            <a:ext cx="7297403" cy="32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29" tIns="450708" rIns="899829" bIns="450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670900" y="4605762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6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356" y="507305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ЭКСПЕДИЦИИ, ОРГАНИЗОВАННЫЕ КЕПС-СОПС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6945B8-5F22-A609-037D-5B9A4C5A46E2}"/>
              </a:ext>
            </a:extLst>
          </p:cNvPr>
          <p:cNvSpPr txBox="1"/>
          <p:nvPr/>
        </p:nvSpPr>
        <p:spPr>
          <a:xfrm>
            <a:off x="35048" y="1011605"/>
            <a:ext cx="4440307" cy="406778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lvl="0" algn="just">
              <a:spcAft>
                <a:spcPts val="120"/>
              </a:spcAft>
              <a:buSzPts val="1000"/>
              <a:tabLst>
                <a:tab pos="457200" algn="l"/>
              </a:tabLst>
              <a:defRPr sz="1000" spc="-2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1918—1919 — Тихвинские бокситы</a:t>
            </a:r>
          </a:p>
          <a:p>
            <a:r>
              <a:rPr lang="ru-RU" dirty="0"/>
              <a:t>1918—1925 — Соликамские калийные соли</a:t>
            </a:r>
          </a:p>
          <a:p>
            <a:r>
              <a:rPr lang="ru-RU" dirty="0"/>
              <a:t>1918—1923 — Огнеупор. </a:t>
            </a:r>
            <a:r>
              <a:rPr lang="ru-RU" dirty="0" err="1"/>
              <a:t>фарфоро</a:t>
            </a:r>
            <a:r>
              <a:rPr lang="ru-RU" dirty="0"/>
              <a:t>-фаянсовые глины и </a:t>
            </a:r>
            <a:r>
              <a:rPr lang="ru-RU" dirty="0" err="1"/>
              <a:t>электроизоляторы</a:t>
            </a:r>
            <a:endParaRPr lang="ru-RU" dirty="0"/>
          </a:p>
          <a:p>
            <a:r>
              <a:rPr lang="ru-RU" dirty="0"/>
              <a:t>1920 — Хибинские апатиты</a:t>
            </a:r>
          </a:p>
          <a:p>
            <a:r>
              <a:rPr lang="ru-RU" dirty="0"/>
              <a:t>1921—1927 —Соли залива Кара-Богаз-Гол</a:t>
            </a:r>
          </a:p>
          <a:p>
            <a:r>
              <a:rPr lang="ru-RU" dirty="0"/>
              <a:t>1921—1929 Северные экспедиции КЕПС</a:t>
            </a:r>
          </a:p>
          <a:p>
            <a:r>
              <a:rPr lang="ru-RU" dirty="0"/>
              <a:t>1924—1928 Северо-Уральская экспедиция</a:t>
            </a:r>
          </a:p>
          <a:p>
            <a:r>
              <a:rPr lang="ru-RU" dirty="0"/>
              <a:t>1925 — Региональные исследования Киргизии</a:t>
            </a:r>
          </a:p>
          <a:p>
            <a:r>
              <a:rPr lang="ru-RU" dirty="0"/>
              <a:t>1925—1929 — Каракумская сера</a:t>
            </a:r>
          </a:p>
          <a:p>
            <a:r>
              <a:rPr lang="ru-RU" dirty="0"/>
              <a:t>1925—1930 — Якутская экспедиция</a:t>
            </a:r>
          </a:p>
          <a:p>
            <a:r>
              <a:rPr lang="ru-RU" dirty="0"/>
              <a:t>1926—1928 — </a:t>
            </a:r>
            <a:r>
              <a:rPr lang="ru-RU" dirty="0" err="1"/>
              <a:t>Гыданская</a:t>
            </a:r>
            <a:r>
              <a:rPr lang="ru-RU" dirty="0"/>
              <a:t> экспедиция</a:t>
            </a:r>
          </a:p>
          <a:p>
            <a:r>
              <a:rPr lang="ru-RU" dirty="0"/>
              <a:t>1926—1927 Геологические исследования Казахстана</a:t>
            </a:r>
          </a:p>
          <a:p>
            <a:r>
              <a:rPr lang="ru-RU" dirty="0"/>
              <a:t>1926—1929 Тувинская геолог. экспедиция</a:t>
            </a:r>
          </a:p>
          <a:p>
            <a:r>
              <a:rPr lang="ru-RU" dirty="0"/>
              <a:t>1927 — Чувашская экспедиция</a:t>
            </a:r>
          </a:p>
          <a:p>
            <a:r>
              <a:rPr lang="ru-RU" dirty="0"/>
              <a:t>1927—1930 — Геологическое исследование района строит-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Турксиба</a:t>
            </a:r>
            <a:endParaRPr lang="ru-RU" dirty="0"/>
          </a:p>
          <a:p>
            <a:r>
              <a:rPr lang="ru-RU" dirty="0"/>
              <a:t>1927—1930 — Закавказская экспедиция</a:t>
            </a:r>
          </a:p>
          <a:p>
            <a:r>
              <a:rPr lang="ru-RU" dirty="0"/>
              <a:t>1928 — Башкирская геологическая экспедиция</a:t>
            </a:r>
          </a:p>
          <a:p>
            <a:r>
              <a:rPr lang="ru-RU" dirty="0"/>
              <a:t>1928 — Памирская экспедиция</a:t>
            </a:r>
          </a:p>
          <a:p>
            <a:r>
              <a:rPr lang="ru-RU" dirty="0"/>
              <a:t>1929—1930 — </a:t>
            </a:r>
            <a:r>
              <a:rPr lang="ru-RU" dirty="0" err="1"/>
              <a:t>Колымско</a:t>
            </a:r>
            <a:r>
              <a:rPr lang="ru-RU" dirty="0"/>
              <a:t>-Индигирская экспедиция</a:t>
            </a:r>
          </a:p>
          <a:p>
            <a:r>
              <a:rPr lang="ru-RU" dirty="0"/>
              <a:t>1932-1934 — Сев.-Уральская кварцевая эксп. с Петрографическим ин-том</a:t>
            </a:r>
          </a:p>
          <a:p>
            <a:r>
              <a:rPr lang="ru-RU" dirty="0"/>
              <a:t>1931—1935 — Кольская комплексная экспедиция</a:t>
            </a:r>
          </a:p>
          <a:p>
            <a:r>
              <a:rPr lang="ru-RU" dirty="0"/>
              <a:t>1933—1934 — Башкирская комплексная экспедиция</a:t>
            </a:r>
          </a:p>
          <a:p>
            <a:pPr>
              <a:spcAft>
                <a:spcPts val="0"/>
              </a:spcAft>
            </a:pPr>
            <a:r>
              <a:rPr lang="ru-RU" sz="10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1933—1934 — Южно-Уральские экспедиции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06C781-8F91-6818-71EA-BCA2E5331512}"/>
              </a:ext>
            </a:extLst>
          </p:cNvPr>
          <p:cNvSpPr txBox="1"/>
          <p:nvPr/>
        </p:nvSpPr>
        <p:spPr>
          <a:xfrm>
            <a:off x="4528903" y="998615"/>
            <a:ext cx="4440308" cy="405495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lvl="0" algn="just">
              <a:spcAft>
                <a:spcPts val="120"/>
              </a:spcAft>
              <a:buSzPts val="1000"/>
              <a:tabLst>
                <a:tab pos="457200" algn="l"/>
              </a:tabLst>
              <a:defRPr sz="1000" spc="-2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1933—1934 - Дальневосточная комплексная экспедиция </a:t>
            </a:r>
          </a:p>
          <a:p>
            <a:r>
              <a:rPr lang="ru-RU" dirty="0"/>
              <a:t>1934—1937 — Камчатская комплексная экспедиция</a:t>
            </a:r>
          </a:p>
          <a:p>
            <a:r>
              <a:rPr lang="ru-RU" dirty="0"/>
              <a:t>1928—1933 — Таджикская комплексная экспедиция</a:t>
            </a:r>
          </a:p>
          <a:p>
            <a:r>
              <a:rPr lang="ru-RU" dirty="0"/>
              <a:t>1934—1936 — Таджикско-Памирская экспедиция</a:t>
            </a:r>
          </a:p>
          <a:p>
            <a:r>
              <a:rPr lang="ru-RU" dirty="0"/>
              <a:t>1931—1937 — Ойротская комплексная экспедиция</a:t>
            </a:r>
          </a:p>
          <a:p>
            <a:r>
              <a:rPr lang="ru-RU" dirty="0"/>
              <a:t>1939—1950 — Центрально-Казахстанская комплексная экспедиция</a:t>
            </a:r>
          </a:p>
          <a:p>
            <a:r>
              <a:rPr lang="ru-RU" dirty="0"/>
              <a:t>1939—1950 — Кулундинская экспедиция</a:t>
            </a:r>
          </a:p>
          <a:p>
            <a:r>
              <a:rPr lang="ru-RU" dirty="0"/>
              <a:t>1939—1950 — Киргизская экспедиция</a:t>
            </a:r>
          </a:p>
          <a:p>
            <a:r>
              <a:rPr lang="ru-RU" dirty="0"/>
              <a:t>1939—1950 — Забайкальская экспедиция</a:t>
            </a:r>
          </a:p>
          <a:p>
            <a:r>
              <a:rPr lang="ru-RU" dirty="0"/>
              <a:t>1939—1950 — Комплексная эксп. по </a:t>
            </a:r>
            <a:r>
              <a:rPr lang="ru-RU" dirty="0" err="1"/>
              <a:t>изуч</a:t>
            </a:r>
            <a:r>
              <a:rPr lang="ru-RU" dirty="0"/>
              <a:t>. равнины европейской части СССР</a:t>
            </a:r>
          </a:p>
          <a:p>
            <a:r>
              <a:rPr lang="ru-RU" dirty="0"/>
              <a:t>1939—1950 — Кавказская комплексная экспедиция</a:t>
            </a:r>
          </a:p>
          <a:p>
            <a:r>
              <a:rPr lang="ru-RU" dirty="0"/>
              <a:t>1939—1945 — Уральская комплексная экспедиция</a:t>
            </a:r>
          </a:p>
          <a:p>
            <a:r>
              <a:rPr lang="ru-RU" dirty="0"/>
              <a:t>1947—1953 — </a:t>
            </a:r>
            <a:r>
              <a:rPr lang="ru-RU" dirty="0" err="1"/>
              <a:t>Арало</a:t>
            </a:r>
            <a:r>
              <a:rPr lang="ru-RU" dirty="0"/>
              <a:t>-Каспийская экспедиция в бассейнах Сырдарьи, Амударьи по орошаемому земледелию</a:t>
            </a:r>
          </a:p>
          <a:p>
            <a:r>
              <a:rPr lang="ru-RU" dirty="0"/>
              <a:t>1951—1954 — Тувинская комплексная экспедиция</a:t>
            </a:r>
          </a:p>
          <a:p>
            <a:r>
              <a:rPr lang="ru-RU" dirty="0"/>
              <a:t>1955—1959 — Красноярская комплексная экспедиция</a:t>
            </a:r>
          </a:p>
          <a:p>
            <a:r>
              <a:rPr lang="ru-RU" dirty="0"/>
              <a:t>1955—1959 — Забайкальская комплексная экспедиция</a:t>
            </a:r>
          </a:p>
          <a:p>
            <a:r>
              <a:rPr lang="ru-RU" dirty="0"/>
              <a:t>1951—1955 — Бурят-Монгольская комплексная экспедиция</a:t>
            </a:r>
          </a:p>
          <a:p>
            <a:r>
              <a:rPr lang="ru-RU" dirty="0"/>
              <a:t>1950—1956 — Якутская комплексная эксп. с Якутским филиалом АН СССР</a:t>
            </a:r>
          </a:p>
          <a:p>
            <a:r>
              <a:rPr lang="ru-RU" dirty="0"/>
              <a:t>1955—1959 — Северо-Восточная экономическая экспедиция</a:t>
            </a:r>
          </a:p>
          <a:p>
            <a:r>
              <a:rPr lang="ru-RU" dirty="0"/>
              <a:t>1947—1954 — Дальневосточная экспедиция</a:t>
            </a:r>
          </a:p>
          <a:p>
            <a:r>
              <a:rPr lang="ru-RU" dirty="0"/>
              <a:t>2011—2012 — Арктические экспедиции СОПС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160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647" y="-282084"/>
            <a:ext cx="7297403" cy="32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29" tIns="450708" rIns="899829" bIns="450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670900" y="4605762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7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СОЗДАНИЕ СЕТИ НАУЧНЫХ ИНСТИТУТОВ НА БАЗЕ ОТДЕЛОВ КЕПС-СОПС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6945B8-5F22-A609-037D-5B9A4C5A46E2}"/>
              </a:ext>
            </a:extLst>
          </p:cNvPr>
          <p:cNvSpPr txBox="1"/>
          <p:nvPr/>
        </p:nvSpPr>
        <p:spPr>
          <a:xfrm>
            <a:off x="1" y="1062707"/>
            <a:ext cx="4462680" cy="387798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 концу 1918 г. в состав КЕПС входило</a:t>
            </a:r>
          </a:p>
          <a:p>
            <a:pPr algn="just"/>
            <a:r>
              <a:rPr lang="ru-RU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 отделов: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изучению почвы;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изучению сельскохозяйственных районов России;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промысловым животным;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обследованию положения животноводства;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минеральным водам;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белому углю;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платине;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солям;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глинам;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стройматериалам;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мелким ископаемым;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редким металлам;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исследованию Севера;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вопросам статистического обследования России;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картографической съёмке России и др. </a:t>
            </a:r>
            <a:endParaRPr lang="ru-RU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06C781-8F91-6818-71EA-BCA2E5331512}"/>
              </a:ext>
            </a:extLst>
          </p:cNvPr>
          <p:cNvSpPr txBox="1"/>
          <p:nvPr/>
        </p:nvSpPr>
        <p:spPr>
          <a:xfrm>
            <a:off x="4469018" y="1059264"/>
            <a:ext cx="4674981" cy="390876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spc="-20" dirty="0">
                <a:latin typeface="Times New Roman" panose="02020603050405020304" pitchFamily="18" charset="0"/>
              </a:rPr>
              <a:t>Учреждения, возникшие на базе КЕПС-СОПС 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1919 - Государственный гидрологический институт,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1922 - Радиевый институт им. </a:t>
            </a:r>
            <a:r>
              <a:rPr lang="ru-RU" sz="16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В.Г.Хлопина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базе радиевого отдела,</a:t>
            </a:r>
          </a:p>
          <a:p>
            <a:pPr marL="285750" lvl="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1927 — Почвенный институт им. </a:t>
            </a:r>
            <a:r>
              <a:rPr lang="ru-RU" sz="1600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В.В.Докучаева</a:t>
            </a:r>
            <a:endParaRPr lang="ru-RU" sz="1600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1929 — Комиссия по изучению вечной мерзлоты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1930 - Энергетический институт (ЭНИН) на базе отдела энергетики,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1934 - Институт горючих ископаемых – на базе сапропелевого отдела и т.д.</a:t>
            </a:r>
          </a:p>
          <a:p>
            <a:pPr algn="ctr"/>
            <a:r>
              <a:rPr lang="ru-RU" sz="1600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КЕПС-СОПС стал родоначальником </a:t>
            </a:r>
          </a:p>
          <a:p>
            <a:pPr algn="ctr"/>
            <a:r>
              <a:rPr lang="ru-RU" sz="1600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самостоятельных академических</a:t>
            </a:r>
          </a:p>
          <a:p>
            <a:pPr algn="ctr"/>
            <a:r>
              <a:rPr lang="ru-RU" sz="1600" b="1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научно-исследовательских институтов.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0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54647" y="-282084"/>
            <a:ext cx="7297403" cy="32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829" tIns="450708" rIns="899829" bIns="450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670900" y="4605762"/>
            <a:ext cx="1479436" cy="540060"/>
          </a:xfrm>
          <a:prstGeom prst="triangle">
            <a:avLst>
              <a:gd name="adj" fmla="val 10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6825349" y="4836189"/>
            <a:ext cx="2133600" cy="273844"/>
          </a:xfrm>
        </p:spPr>
        <p:txBody>
          <a:bodyPr/>
          <a:lstStyle/>
          <a:p>
            <a:fld id="{5DD2C23A-56F8-4B74-B61A-848D40294EE2}" type="slidenum">
              <a:rPr lang="ru-RU" sz="1400" smtClean="0">
                <a:latin typeface="Exo 2" panose="00000800000000000000" pitchFamily="2" charset="-52"/>
              </a:rPr>
              <a:t>8</a:t>
            </a:fld>
            <a:endParaRPr lang="ru-RU" sz="1400" dirty="0">
              <a:latin typeface="Exo 2" panose="00000800000000000000" pitchFamily="2" charset="-52"/>
            </a:endParaRPr>
          </a:p>
        </p:txBody>
      </p:sp>
      <p:sp>
        <p:nvSpPr>
          <p:cNvPr id="21" name="AutoShape 10" descr="\neg \neg A">
            <a:extLst>
              <a:ext uri="{FF2B5EF4-FFF2-40B4-BE49-F238E27FC236}">
                <a16:creationId xmlns:a16="http://schemas.microsoft.com/office/drawing/2014/main" id="{4D903A0C-7374-404A-8781-46D483B109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925116"/>
            <a:ext cx="304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4356" y="465516"/>
            <a:ext cx="9144000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395536" y="51470"/>
            <a:ext cx="8352927" cy="378904"/>
            <a:chOff x="395536" y="3056942"/>
            <a:chExt cx="8352927" cy="378904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23" name="Группа 22"/>
            <p:cNvGrpSpPr/>
            <p:nvPr/>
          </p:nvGrpSpPr>
          <p:grpSpPr>
            <a:xfrm>
              <a:off x="395536" y="3069587"/>
              <a:ext cx="1198520" cy="366259"/>
              <a:chOff x="467544" y="2420426"/>
              <a:chExt cx="1437717" cy="439356"/>
            </a:xfrm>
          </p:grpSpPr>
          <p:pic>
            <p:nvPicPr>
              <p:cNvPr id="24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26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118" y="2713588"/>
                <a:ext cx="1387143" cy="14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5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ВАВТ Минэкономразвития России</a:t>
                </a:r>
              </a:p>
            </p:txBody>
          </p:sp>
        </p:grp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3359" y="529094"/>
            <a:ext cx="9199430" cy="470036"/>
          </a:xfrm>
          <a:prstGeom prst="rect">
            <a:avLst/>
          </a:prstGeom>
          <a:solidFill>
            <a:srgbClr val="2B40A7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2">
                    <a:lumMod val="10000"/>
                    <a:lumOff val="90000"/>
                  </a:schemeClr>
                </a:solidFill>
                <a:cs typeface="Rubik" panose="00000800000000000000" pitchFamily="2" charset="-79"/>
              </a:rPr>
              <a:t> ОСНОВНЫЕ ВЕХИ ИСТОРИИ КЕПС-СОПС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C5034-E651-5294-857B-01E1F5830657}"/>
              </a:ext>
            </a:extLst>
          </p:cNvPr>
          <p:cNvSpPr txBox="1"/>
          <p:nvPr/>
        </p:nvSpPr>
        <p:spPr>
          <a:xfrm>
            <a:off x="5796136" y="1043522"/>
            <a:ext cx="3240360" cy="382406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14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ВАЖНЫЕ КОМПЕТЕНЦИИ </a:t>
            </a:r>
          </a:p>
          <a:p>
            <a:pPr lvl="0" algn="ctr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14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КЕПС-СОПС</a:t>
            </a:r>
          </a:p>
          <a:p>
            <a:pPr marL="342900" lvl="0" indent="-342900" algn="just">
              <a:lnSpc>
                <a:spcPct val="115000"/>
              </a:lnSpc>
              <a:spcAft>
                <a:spcPts val="12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планировать на уровне «территориально-производственный комплекс — регион — страна».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Комплексное использование природных ресурсов.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Выстраивание производственных цепочек в энерго-производственные циклы, объединяющие десятки предприятий (организационный аналог — холдинги, научный — кластеры).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2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2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Привлечение к исследованиям ученых разных специальностей, что дает более эффективный результат за счет комплексного решения проблемы.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B1E592-2A73-D719-0ED5-78ECAF6C8F94}"/>
              </a:ext>
            </a:extLst>
          </p:cNvPr>
          <p:cNvSpPr txBox="1"/>
          <p:nvPr/>
        </p:nvSpPr>
        <p:spPr>
          <a:xfrm>
            <a:off x="107504" y="1039416"/>
            <a:ext cx="5574792" cy="401648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1915-1917 гг. – научные исследования, обеспечивающие потребности страны в период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Первой мировой войны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1918-1930 гг. – план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ГОЭЛРО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первый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пятилетний план 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расширением прикладных исследований для развития народного хозяйства;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1930-1941 гг. –– образование СОПС,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планы довоенных пятилеток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изучение природно-ресурсного потенциала страны;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1941-1960 гг. –– проведение исследований, направленных на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мобилизацию ресурсов восточных районов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для нужд народного хозяйства в Великую Отечественную войну, послевоенного восстановления и развития экономики;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1960-1991 гг. –– головная организация в территориально-экономических исследованиях в системе Госплана СССР,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Генеральных схем развития и размещения производительных сил 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связанных с ней предплановых материалов;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1992-2015 гг. –– сохранение ведущей роли в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разработке региональных программ социально-экономического развития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Министерстве экономики Российской Федерации и Госкомитете Российской Федерации по экономическому сотрудничеству с государствами – участниками СНГ,  объединение с КЕПС;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12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200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 г. –– вхождение в состав ВАВТ в качестве научного отделения, разработка </a:t>
            </a:r>
            <a:r>
              <a:rPr lang="ru-RU" sz="1200" b="1" spc="-2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Стратегии пространственного развития России (2019)</a:t>
            </a:r>
            <a:endParaRPr lang="ru-RU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1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69" y="2339899"/>
            <a:ext cx="9154343" cy="28323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1" y="-148014"/>
            <a:ext cx="7552293" cy="2881783"/>
          </a:xfrm>
          <a:prstGeom prst="rect">
            <a:avLst/>
          </a:prstGeom>
          <a:scene3d>
            <a:camera prst="perspectiveRelaxed"/>
            <a:lightRig rig="threePt" dir="t"/>
          </a:scene3d>
        </p:spPr>
      </p:pic>
      <p:grpSp>
        <p:nvGrpSpPr>
          <p:cNvPr id="7" name="Группа 6"/>
          <p:cNvGrpSpPr/>
          <p:nvPr/>
        </p:nvGrpSpPr>
        <p:grpSpPr>
          <a:xfrm>
            <a:off x="-1641" y="571882"/>
            <a:ext cx="9155984" cy="1658706"/>
            <a:chOff x="-36512" y="548680"/>
            <a:chExt cx="9253028" cy="2880320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-36512" y="1484784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6512" y="3140968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-36512" y="2456892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6512" y="1916832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-36512" y="1196752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-36512" y="980728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-36512" y="836712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-36512" y="728700"/>
              <a:ext cx="92088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2051720" y="548680"/>
              <a:ext cx="360040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095836" y="548680"/>
              <a:ext cx="396044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3851920" y="548680"/>
              <a:ext cx="1044116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572000" y="548680"/>
              <a:ext cx="1872208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5292080" y="548680"/>
              <a:ext cx="2844316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012160" y="548680"/>
              <a:ext cx="3160204" cy="1836204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6776392" y="548680"/>
              <a:ext cx="2440124" cy="82809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647564" y="548680"/>
              <a:ext cx="1044116" cy="288032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-36512" y="548680"/>
              <a:ext cx="1008112" cy="1476164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Прямоугольник 7"/>
          <p:cNvSpPr/>
          <p:nvPr/>
        </p:nvSpPr>
        <p:spPr>
          <a:xfrm>
            <a:off x="-36512" y="453268"/>
            <a:ext cx="9190857" cy="1928246"/>
          </a:xfrm>
          <a:prstGeom prst="rect">
            <a:avLst/>
          </a:prstGeom>
          <a:solidFill>
            <a:srgbClr val="0E3194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429427" y="1245989"/>
            <a:ext cx="4285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D7D7FA"/>
                </a:solidFill>
                <a:latin typeface="Rubik" panose="00000800000000000000" pitchFamily="2" charset="-79"/>
                <a:cs typeface="Rubik" panose="00000800000000000000" pitchFamily="2" charset="-79"/>
              </a:rPr>
              <a:t>СПАСИБО ЗА ВНИМАНИЕ !</a:t>
            </a:r>
            <a:endParaRPr lang="ru-RU" sz="2400" dirty="0">
              <a:solidFill>
                <a:srgbClr val="D7D7FA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03550" y="411510"/>
            <a:ext cx="8298123" cy="0"/>
          </a:xfrm>
          <a:prstGeom prst="line">
            <a:avLst/>
          </a:prstGeom>
          <a:ln w="190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Равнобедренный треугольник 27"/>
          <p:cNvSpPr/>
          <p:nvPr/>
        </p:nvSpPr>
        <p:spPr>
          <a:xfrm>
            <a:off x="4558539" y="3486365"/>
            <a:ext cx="4595805" cy="1677674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-11334" y="2352197"/>
            <a:ext cx="9165677" cy="166407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hlinkClick r:id="rId3"/>
            <a:extLst>
              <a:ext uri="{FF2B5EF4-FFF2-40B4-BE49-F238E27FC236}">
                <a16:creationId xmlns:a16="http://schemas.microsoft.com/office/drawing/2014/main" id="{27BF7890-3647-98B0-B569-32A85D1F1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" y="2805642"/>
            <a:ext cx="2668965" cy="19290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860A35-A099-0B2D-E7B4-3CD76558823C}"/>
              </a:ext>
            </a:extLst>
          </p:cNvPr>
          <p:cNvSpPr txBox="1"/>
          <p:nvPr/>
        </p:nvSpPr>
        <p:spPr>
          <a:xfrm>
            <a:off x="32852" y="4754762"/>
            <a:ext cx="2666940" cy="3575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20"/>
              </a:spcAft>
              <a:tabLst>
                <a:tab pos="457200" algn="l"/>
              </a:tabLst>
            </a:pPr>
            <a:r>
              <a:rPr lang="ru-RU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Москва, ул. Вавилова, </a:t>
            </a:r>
            <a:r>
              <a:rPr lang="ru-RU" sz="16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д.7</a:t>
            </a:r>
            <a:endParaRPr lang="ru-RU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330792" y="4415798"/>
            <a:ext cx="8352928" cy="373388"/>
            <a:chOff x="395535" y="3056942"/>
            <a:chExt cx="8352928" cy="373388"/>
          </a:xfrm>
        </p:grpSpPr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4368" y="3056942"/>
              <a:ext cx="864095" cy="337115"/>
            </a:xfrm>
            <a:prstGeom prst="rect">
              <a:avLst/>
            </a:prstGeom>
          </p:spPr>
        </p:pic>
        <p:grpSp>
          <p:nvGrpSpPr>
            <p:cNvPr id="45" name="Группа 44"/>
            <p:cNvGrpSpPr/>
            <p:nvPr/>
          </p:nvGrpSpPr>
          <p:grpSpPr>
            <a:xfrm>
              <a:off x="395535" y="3069592"/>
              <a:ext cx="1224136" cy="360738"/>
              <a:chOff x="467544" y="2420426"/>
              <a:chExt cx="1468446" cy="432732"/>
            </a:xfrm>
          </p:grpSpPr>
          <p:pic>
            <p:nvPicPr>
              <p:cNvPr id="46" name="Рисунок 12" descr="http://www.vavt.ru/images/logonewnn.png">
                <a:extLst>
                  <a:ext uri="{FF2B5EF4-FFF2-40B4-BE49-F238E27FC236}">
                    <a16:creationId xmlns:a16="http://schemas.microsoft.com/office/drawing/2014/main" id="{1298B1D5-3D44-4530-8DE9-BC4FC829D35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2420426"/>
                <a:ext cx="416829" cy="3783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7" name="Picture 4" descr="SOPS">
                <a:extLst>
                  <a:ext uri="{FF2B5EF4-FFF2-40B4-BE49-F238E27FC236}">
                    <a16:creationId xmlns:a16="http://schemas.microsoft.com/office/drawing/2014/main" id="{348681F0-D3C0-44F4-8C17-C7838D6F9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rcRect l="1205" t="3966" r="1205" b="4801"/>
              <a:stretch>
                <a:fillRect/>
              </a:stretch>
            </p:blipFill>
            <p:spPr bwMode="auto">
              <a:xfrm>
                <a:off x="954910" y="2463027"/>
                <a:ext cx="864311" cy="21577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cmpd="sng">
                <a:solidFill>
                  <a:schemeClr val="bg1">
                    <a:lumMod val="85000"/>
                  </a:schemeClr>
                </a:solidFill>
              </a:ln>
              <a:effectLst>
                <a:reflection blurRad="6350" stA="52000" endA="300" endPos="35000" dir="5400000" sy="-100000" algn="bl" rotWithShape="0"/>
              </a:effectLst>
            </p:spPr>
          </p:pic>
          <p:sp>
            <p:nvSpPr>
              <p:cNvPr id="48" name="Прямоугольник 30">
                <a:extLst>
                  <a:ext uri="{FF2B5EF4-FFF2-40B4-BE49-F238E27FC236}">
                    <a16:creationId xmlns:a16="http://schemas.microsoft.com/office/drawing/2014/main" id="{3803878C-1166-4547-A6E7-8920F3389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848" y="2687018"/>
                <a:ext cx="1387142" cy="166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1" hangingPunct="1">
                  <a:defRPr/>
                </a:pPr>
                <a:r>
                  <a:rPr lang="ru-RU" sz="300" cap="all" dirty="0">
                    <a:solidFill>
                      <a:schemeClr val="bg1">
                        <a:lumMod val="6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cs typeface="Aharoni" pitchFamily="2" charset="-79"/>
                  </a:rPr>
                  <a:t>   СОПС  ВАВТ  Минэкономразвития  России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816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23150</TotalTime>
  <Words>1233</Words>
  <Application>Microsoft Office PowerPoint</Application>
  <PresentationFormat>Экран (16:9)</PresentationFormat>
  <Paragraphs>149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Exo 2</vt:lpstr>
      <vt:lpstr>Rubik</vt:lpstr>
      <vt:lpstr>Rubik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доктор</dc:creator>
  <cp:lastModifiedBy>Гришина Ирина Владимировна</cp:lastModifiedBy>
  <cp:revision>278</cp:revision>
  <dcterms:modified xsi:type="dcterms:W3CDTF">2023-03-09T18:02:25Z</dcterms:modified>
</cp:coreProperties>
</file>