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5" r:id="rId2"/>
    <p:sldId id="279" r:id="rId3"/>
    <p:sldId id="278" r:id="rId4"/>
    <p:sldId id="281" r:id="rId5"/>
    <p:sldId id="282" r:id="rId6"/>
    <p:sldId id="283" r:id="rId7"/>
    <p:sldId id="280" r:id="rId8"/>
    <p:sldId id="284" r:id="rId9"/>
    <p:sldId id="265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DD94D-AE59-46C0-B28E-73D548079D96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D391C-58AF-4D28-AA85-8DA523106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659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EA1-0F60-4AA0-9F9F-8217346CF53A}" type="datetime1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AB08-2BB9-4B7E-82EF-525907684323}" type="datetime1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23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3594-6884-4CDA-98A6-5E528FE0680D}" type="datetime1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79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F503-5708-4881-891D-D10581B084C8}" type="datetime1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07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C4D5-1499-4F69-8431-4559ADCAEE25}" type="datetime1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94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4F3D-137C-4199-96DC-EB1031132EE8}" type="datetime1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42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F1F1-4544-438A-AB15-8C4D87A3E699}" type="datetime1">
              <a:rPr lang="ru-RU" smtClean="0"/>
              <a:t>10.03.2023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49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0E78-FD71-4F8E-A515-CF33044B7DE8}" type="datetime1">
              <a:rPr lang="ru-RU" smtClean="0"/>
              <a:t>10.03.2023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672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FC60-4EE7-44BD-94DF-10742562A08B}" type="datetime1">
              <a:rPr lang="ru-RU" smtClean="0"/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18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1886-37A6-46E4-9D55-F7819B680287}" type="datetime1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84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98B8-4A57-4811-90CD-20BC0D666F2B}" type="datetime1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9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12F35-43CE-442E-A0E7-2C51D7603D11}" type="datetime1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5B58C-8C85-49D2-9D4D-D89C6C7D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5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aviny.by/media/2006.08/20-08-06-ris.jpg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012.radikal.ru/0909/27/96d6a02402dc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A48A888-EEF4-4F3F-9A93-706DB5B5F1FB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400"/>
          </a:p>
        </p:txBody>
      </p:sp>
      <p:pic>
        <p:nvPicPr>
          <p:cNvPr id="2051" name="Picture 5" descr="ss-300x2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84" y="-76200"/>
            <a:ext cx="9195167" cy="508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Заголовок 1"/>
          <p:cNvSpPr txBox="1">
            <a:spLocks/>
          </p:cNvSpPr>
          <p:nvPr/>
        </p:nvSpPr>
        <p:spPr bwMode="auto">
          <a:xfrm>
            <a:off x="0" y="6237312"/>
            <a:ext cx="9144000" cy="6206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ru-RU" sz="1400" b="1" i="1" u="sng" dirty="0">
              <a:solidFill>
                <a:srgbClr val="FFFF00"/>
              </a:solidFill>
              <a:latin typeface="Franklin Gothic Medium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 dirty="0">
                <a:latin typeface="Franklin Gothic Medium" pitchFamily="34" charset="0"/>
              </a:rPr>
              <a:t>Автор: Руководитель «Центр ЭВОС», кандидат экономических наук,  Потапов В.В.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 dirty="0">
                <a:latin typeface="Franklin Gothic Medium" pitchFamily="34" charset="0"/>
              </a:rPr>
              <a:t> Контактная информация  т. </a:t>
            </a:r>
            <a:r>
              <a:rPr lang="ru-RU" altLang="ru-RU" sz="1400" i="1" dirty="0" smtClean="0">
                <a:latin typeface="Franklin Gothic Medium" pitchFamily="34" charset="0"/>
              </a:rPr>
              <a:t>8 </a:t>
            </a:r>
            <a:r>
              <a:rPr lang="ru-RU" altLang="ru-RU" sz="1400" i="1" dirty="0">
                <a:latin typeface="Franklin Gothic Medium" pitchFamily="34" charset="0"/>
              </a:rPr>
              <a:t>9772847934  </a:t>
            </a:r>
            <a:r>
              <a:rPr lang="en-US" altLang="ru-RU" sz="1400" i="1" dirty="0">
                <a:latin typeface="Franklin Gothic Medium" pitchFamily="34" charset="0"/>
              </a:rPr>
              <a:t>E-mail vaselich@yandex.ru</a:t>
            </a:r>
            <a:endParaRPr lang="ru-RU" altLang="ru-RU" sz="1400" dirty="0">
              <a:latin typeface="Franklin Gothic Book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i="1" dirty="0">
              <a:latin typeface="Franklin Gothic Medium" pitchFamily="34" charset="0"/>
            </a:endParaRPr>
          </a:p>
        </p:txBody>
      </p:sp>
      <p:pic>
        <p:nvPicPr>
          <p:cNvPr id="2056" name="Picture 8" descr="Картинка 28 из 4196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412875"/>
            <a:ext cx="3059112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5" descr="http://im0-tub-ru.yandex.net/i?id=dfc2a67ff48e8a5524dc853675614afb-63-144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-76200"/>
            <a:ext cx="3059112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7" descr="Винничане хотят отстоять Лесопарк от медцентра - Новости на Est!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2863"/>
            <a:ext cx="320357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img1.goodfon.ru/original/4288x2848/c/b3/priroda-ozero-les-turciya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" y="1212430"/>
            <a:ext cx="319405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02861" y="5126237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«Методологические, экономические и геополитические аспекты исчисления и оценки баланса </a:t>
            </a:r>
            <a:r>
              <a:rPr lang="ru-RU" sz="2000" b="1" dirty="0" err="1"/>
              <a:t>техносферы</a:t>
            </a:r>
            <a:r>
              <a:rPr lang="ru-RU" sz="2000" b="1" dirty="0"/>
              <a:t> и биосферы в процессе развития ноосферы»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6238" y="3997513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Всероссийская конференция 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sz="2400" b="1" dirty="0">
                <a:solidFill>
                  <a:schemeClr val="bg1"/>
                </a:solidFill>
              </a:rPr>
              <a:t>«Владимир Иванович Вернадский и современность»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10.03.2023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4AC6-5E9D-4798-901A-92EE347CBF5E}" type="datetime1">
              <a:rPr lang="ru-RU" smtClean="0"/>
              <a:t>10.03.2023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408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64E1759-C3D7-498C-B01F-29A1439F51ED}" type="slidenum">
              <a:rPr lang="ru-RU" altLang="ru-RU" sz="1400" smtClean="0">
                <a:latin typeface="Arial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ru-RU" altLang="ru-RU" sz="1400" smtClean="0">
              <a:latin typeface="Arial" pitchFamily="34" charset="0"/>
            </a:endParaRPr>
          </a:p>
        </p:txBody>
      </p:sp>
      <p:sp>
        <p:nvSpPr>
          <p:cNvPr id="7" name="Номер слайда 6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ECC52636-E53F-47BF-A324-21CA0D2383F0}" type="slidenum">
              <a:rPr lang="ru-RU" sz="1200">
                <a:solidFill>
                  <a:schemeClr val="tx1">
                    <a:tint val="75000"/>
                  </a:schemeClr>
                </a:solidFill>
                <a:latin typeface="Arial" charset="0"/>
              </a:rPr>
              <a:pPr algn="r">
                <a:defRPr/>
              </a:pPr>
              <a:t>10</a:t>
            </a:fld>
            <a:endParaRPr lang="ru-RU" sz="1200">
              <a:solidFill>
                <a:schemeClr val="tx1">
                  <a:tint val="75000"/>
                </a:schemeClr>
              </a:solidFill>
              <a:latin typeface="Arial" charset="0"/>
            </a:endParaRPr>
          </a:p>
        </p:txBody>
      </p:sp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00563" cy="436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3" name="Picture 4" descr="Картинка 72 из 9365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068638"/>
            <a:ext cx="4643437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229260" y="4505484"/>
            <a:ext cx="4067175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 dirty="0" smtClean="0">
                <a:latin typeface="Times New Roman" pitchFamily="18" charset="0"/>
              </a:rPr>
              <a:t>Спасибо за внимание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 dirty="0" smtClean="0">
                <a:latin typeface="Times New Roman" pitchFamily="18" charset="0"/>
              </a:rPr>
              <a:t>Потапов Виктор Васильевич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 dirty="0" smtClean="0">
                <a:latin typeface="Times New Roman" pitchFamily="18" charset="0"/>
              </a:rPr>
              <a:t>Директор института  управления экологией и экономикой природопользования МНЭПУ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 dirty="0" smtClean="0">
                <a:latin typeface="Times New Roman" pitchFamily="18" charset="0"/>
              </a:rPr>
              <a:t>Заведующий лабораторией инновационной деятельности ОАО «Институт микроэкономики»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 dirty="0" smtClean="0">
                <a:latin typeface="Times New Roman" pitchFamily="18" charset="0"/>
              </a:rPr>
              <a:t>Кандидат экономических наук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 dirty="0" smtClean="0">
                <a:latin typeface="Times New Roman" pitchFamily="18" charset="0"/>
              </a:rPr>
              <a:t>Руководитель ООО «Центр ЭВОС»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i="1" dirty="0" smtClean="0">
                <a:latin typeface="Times New Roman" pitchFamily="18" charset="0"/>
              </a:rPr>
              <a:t>Руководитель группы учёных «ЭМС РСАВ»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i="1" dirty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i="1" dirty="0">
                <a:latin typeface="Arial" pitchFamily="34" charset="0"/>
              </a:rPr>
              <a:t> </a:t>
            </a:r>
          </a:p>
        </p:txBody>
      </p:sp>
      <p:sp>
        <p:nvSpPr>
          <p:cNvPr id="32775" name="Rectangle 6"/>
          <p:cNvSpPr>
            <a:spLocks noChangeArrowheads="1"/>
          </p:cNvSpPr>
          <p:nvPr/>
        </p:nvSpPr>
        <p:spPr bwMode="auto">
          <a:xfrm>
            <a:off x="4508500" y="260350"/>
            <a:ext cx="4572000" cy="249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b="1" i="1" dirty="0">
              <a:solidFill>
                <a:srgbClr val="FF0000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Arial" pitchFamily="34" charset="0"/>
              </a:rPr>
              <a:t>Пора самим научиться ловить и есть рыбу на доходы от собственного экологически чистого производства, хотя бы, по примеру других стран.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b="1" i="1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latin typeface="Arial" pitchFamily="34" charset="0"/>
              </a:rPr>
              <a:t>В России вполне хватает интеллектуальных и природных ресурсов, чтобы накормить себя, сохранить белых медведей, леопардов и </a:t>
            </a:r>
            <a:r>
              <a:rPr lang="ru-RU" altLang="ru-RU" sz="1400" b="1" i="1" dirty="0" smtClean="0">
                <a:latin typeface="Arial" pitchFamily="34" charset="0"/>
              </a:rPr>
              <a:t>качественную окружающую </a:t>
            </a:r>
            <a:r>
              <a:rPr lang="ru-RU" altLang="ru-RU" sz="1400" b="1" i="1" dirty="0">
                <a:latin typeface="Arial" pitchFamily="34" charset="0"/>
              </a:rPr>
              <a:t>среду для себя</a:t>
            </a:r>
            <a:r>
              <a:rPr lang="en-US" altLang="ru-RU" sz="1400" b="1" i="1" dirty="0">
                <a:latin typeface="Arial" pitchFamily="34" charset="0"/>
              </a:rPr>
              <a:t> </a:t>
            </a:r>
            <a:r>
              <a:rPr lang="ru-RU" altLang="ru-RU" sz="1400" b="1" i="1" dirty="0" smtClean="0">
                <a:latin typeface="Arial" pitchFamily="34" charset="0"/>
              </a:rPr>
              <a:t>любимых </a:t>
            </a:r>
            <a:r>
              <a:rPr lang="ru-RU" altLang="ru-RU" sz="1400" b="1" i="1" dirty="0">
                <a:latin typeface="Arial" pitchFamily="34" charset="0"/>
              </a:rPr>
              <a:t>и своих потомков</a:t>
            </a:r>
            <a:r>
              <a:rPr lang="ru-RU" altLang="ru-RU" sz="1600" b="1" i="1" dirty="0">
                <a:latin typeface="Arial" pitchFamily="34" charset="0"/>
              </a:rPr>
              <a:t>.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7031-34A0-486D-9EF4-D4BCE191FDE1}" type="datetime1">
              <a:rPr lang="ru-RU" smtClean="0"/>
              <a:t>10.03.2023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8822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/>
              <a:t>Годовой баланс С-Со2 на территории РФ 2003-2022гг.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283632"/>
              </p:ext>
            </p:extLst>
          </p:nvPr>
        </p:nvGraphicFramePr>
        <p:xfrm>
          <a:off x="179512" y="1052736"/>
          <a:ext cx="8784975" cy="5162300"/>
        </p:xfrm>
        <a:graphic>
          <a:graphicData uri="http://schemas.openxmlformats.org/drawingml/2006/table">
            <a:tbl>
              <a:tblPr firstRow="1" firstCol="1" bandRow="1"/>
              <a:tblGrid>
                <a:gridCol w="1584026"/>
                <a:gridCol w="1440009"/>
                <a:gridCol w="1440009"/>
                <a:gridCol w="1440009"/>
                <a:gridCol w="1440009"/>
                <a:gridCol w="1440913"/>
              </a:tblGrid>
              <a:tr h="444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Компоненты баланса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Поток С-Со2 в год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3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В.М. Болдырев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2003г.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Г.А.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Заварзин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В. Н.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Кудеяров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2006г.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В.Г. Мартынов В.В. Бессель,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А.С. Лопатин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 г.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Добровольный обзор РФ представленный в ООН по рекомендациям МГЭИК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Стратегия низкоуглеродного развития РФ до 2050г.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рекомендациям МГЭИК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8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Первичная продукция фотосинтеза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(биосфера)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11162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16313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16730-47760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535 -1200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Эмиссия в том числе: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13131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Микробное дыхание почвы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10264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Источники не связанные с дыханием почвы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2538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2866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(2021г.)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1830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Нетто баланс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8624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3182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14000-34000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-1600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-630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36" marR="6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689F-059C-46D1-83E6-83815E6D500E}" type="datetime1">
              <a:rPr lang="ru-RU" smtClean="0"/>
              <a:t>10.03.2023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40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633994"/>
              </p:ext>
            </p:extLst>
          </p:nvPr>
        </p:nvGraphicFramePr>
        <p:xfrm>
          <a:off x="212235" y="1268760"/>
          <a:ext cx="8856984" cy="3981263"/>
        </p:xfrm>
        <a:graphic>
          <a:graphicData uri="http://schemas.openxmlformats.org/drawingml/2006/table">
            <a:tbl>
              <a:tblPr firstRow="1" firstCol="1" bandRow="1"/>
              <a:tblGrid>
                <a:gridCol w="2214246"/>
                <a:gridCol w="2214246"/>
                <a:gridCol w="2214246"/>
                <a:gridCol w="2214246"/>
              </a:tblGrid>
              <a:tr h="694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Факт -     2019 год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План - 2030 год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00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План - 2050 год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5779">
                <a:tc gridSpan="4"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Инерционный сценарий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440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Выбросы парниковых газов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2119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2253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2521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3647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Поглощения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-535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-535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-535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389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Нетто-выбросы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1584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1718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1986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177">
                <a:tc gridSpan="4"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Целевой (интенсивный) сценарий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Выбросы парниковых газов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2119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2212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1830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Поглощения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-535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-539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-1200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Нетто-выбросы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1584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1673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630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2929" y="46462"/>
            <a:ext cx="873559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Стратегия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низкоуглеродного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развития РФ </a:t>
            </a:r>
          </a:p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Показатели массы выбросов и поглощений парниковых газов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(млн. тонн эквивалента </a:t>
            </a: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углекислого газа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6310" y="5445224"/>
            <a:ext cx="87355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397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Величина поглотительного ресурса российских территорий</a:t>
            </a:r>
            <a:r>
              <a:rPr lang="ru-RU" alt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указанная в утвержденной стратегии в размере 0, 535 -1200 млн. т, </a:t>
            </a:r>
            <a:r>
              <a:rPr lang="ru-RU" alt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более чем в </a:t>
            </a: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 </a:t>
            </a:r>
            <a:r>
              <a:rPr lang="ru-RU" alt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 занижена по отношению к </a:t>
            </a: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результата</a:t>
            </a:r>
            <a:r>
              <a:rPr lang="en-US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исследовани</a:t>
            </a:r>
            <a:r>
              <a:rPr lang="ru-RU" alt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российских ученых в 2022г.</a:t>
            </a:r>
            <a:endParaRPr lang="ru-RU" alt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3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EB1D2-B9F5-450E-AFAF-5A4A92D3FB52}" type="datetime1">
              <a:rPr lang="ru-RU" smtClean="0"/>
              <a:t>10.03.2023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667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smtClean="0"/>
              <a:t>2003г. </a:t>
            </a:r>
            <a:r>
              <a:rPr lang="ru-RU" sz="2400" dirty="0"/>
              <a:t>в статье </a:t>
            </a:r>
            <a:r>
              <a:rPr lang="ru-RU" sz="2400" b="1" i="1" dirty="0"/>
              <a:t>«Киотский протокол - экономическая удавка для России»</a:t>
            </a:r>
            <a:r>
              <a:rPr lang="ru-RU" sz="2400" dirty="0"/>
              <a:t>  В. И. Лукьяненко - член президиума Российской экологической академии, председатель Верхневолжского отделения РЭА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В </a:t>
            </a:r>
            <a:r>
              <a:rPr lang="ru-RU" dirty="0" smtClean="0"/>
              <a:t>том, </a:t>
            </a:r>
            <a:r>
              <a:rPr lang="ru-RU" dirty="0"/>
              <a:t>задавался вопросом:..</a:t>
            </a:r>
            <a:r>
              <a:rPr lang="ru-RU" b="1" i="1" dirty="0"/>
              <a:t> «почему? растительный мир России способен поглощать 11,2 млрд. тонн углекислого газа в год. </a:t>
            </a:r>
            <a:r>
              <a:rPr lang="ru-RU" b="1" i="1" u="sng" dirty="0"/>
              <a:t>А разрешенный нам по Киотскому протоколу выброс СО2 составляет только 2,4 млрд. тонн в год,</a:t>
            </a:r>
            <a:r>
              <a:rPr lang="ru-RU" b="1" i="1" dirty="0"/>
              <a:t> </a:t>
            </a:r>
            <a:r>
              <a:rPr lang="ru-RU" b="1" i="1" u="sng" dirty="0"/>
              <a:t>или около 22% от объема поглощения. </a:t>
            </a:r>
            <a:r>
              <a:rPr lang="ru-RU" b="1" i="1" dirty="0"/>
              <a:t>Если сопоставить соответствующие цифры в других государствах, подписавших Киотский протокол, то выявляется явная дискриминация России. Так, в Италии разрешенные выбросы антропогенного СО2 в атмосферу в 3,4 раза превышают поглощение растительным миром страны, в Дании - в 4,4 раза, в Германии - в 5 раз, в Великобритании - 6,8 раза, в Нидерландах - в 15 раз!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5949280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rgbClr val="FF0000"/>
                </a:solidFill>
              </a:rPr>
              <a:t>«Важно не кто и как загрязняет, важно кто и как </a:t>
            </a:r>
            <a:r>
              <a:rPr lang="ru-RU" sz="2000" b="1" i="1" dirty="0" smtClean="0">
                <a:solidFill>
                  <a:srgbClr val="FF0000"/>
                </a:solidFill>
              </a:rPr>
              <a:t>считает???»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z="1600" smtClean="0">
                <a:solidFill>
                  <a:schemeClr val="tx1"/>
                </a:solidFill>
              </a:rPr>
              <a:t>4</a:t>
            </a:fld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7C18-F927-4E64-9C09-BB0B1879AB07}" type="datetime1">
              <a:rPr lang="ru-RU" smtClean="0"/>
              <a:t>10.03.2023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995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297957"/>
            <a:ext cx="6141368" cy="898795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Методические «правила</a:t>
            </a:r>
            <a:r>
              <a:rPr lang="ru-RU" sz="2400" b="1" dirty="0" smtClean="0"/>
              <a:t>» МГЭИК </a:t>
            </a:r>
            <a:r>
              <a:rPr lang="ru-RU" sz="2400" b="1" dirty="0"/>
              <a:t>с расчетом поглотительных потоков углерода в РФ и на международном уровне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968552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1600" b="1" dirty="0" smtClean="0"/>
              <a:t>Предлагаемый </a:t>
            </a:r>
            <a:r>
              <a:rPr lang="ru-RU" sz="1600" b="1" dirty="0"/>
              <a:t>методы расчета количественного определения объема поглощения парниковых газов, утвержденный приказом МПР России от 27.05.2022 г. № 371</a:t>
            </a:r>
            <a:endParaRPr lang="ru-RU" sz="1600" dirty="0"/>
          </a:p>
          <a:p>
            <a:pPr marL="0" indent="0" algn="ctr" fontAlgn="base">
              <a:buNone/>
            </a:pPr>
            <a:r>
              <a:rPr lang="ru-RU" sz="1600" dirty="0"/>
              <a:t>6.1.4. Годичный бюджет по пулу углерода биомассы рассчитывается для покрытых лесом земель </a:t>
            </a:r>
            <a:r>
              <a:rPr lang="ru-RU" sz="1600" b="1" u="sng" dirty="0"/>
              <a:t>по разности абсорбции и потерь</a:t>
            </a:r>
            <a:r>
              <a:rPr lang="ru-RU" sz="1600" dirty="0"/>
              <a:t> по </a:t>
            </a:r>
            <a:r>
              <a:rPr lang="ru-RU" sz="1600" dirty="0" smtClean="0"/>
              <a:t>шельмующей формуле </a:t>
            </a:r>
            <a:r>
              <a:rPr lang="ru-RU" sz="1600" dirty="0"/>
              <a:t>(35).</a:t>
            </a:r>
            <a:br>
              <a:rPr lang="ru-RU" sz="1600" dirty="0"/>
            </a:br>
            <a:r>
              <a:rPr lang="ru-RU" sz="2000" b="1" dirty="0" smtClean="0"/>
              <a:t>BP</a:t>
            </a:r>
            <a:r>
              <a:rPr lang="ru-RU" sz="2000" dirty="0" smtClean="0"/>
              <a:t> </a:t>
            </a:r>
            <a:r>
              <a:rPr lang="ru-RU" sz="2000" dirty="0"/>
              <a:t>= </a:t>
            </a:r>
            <a:r>
              <a:rPr lang="ru-RU" sz="2000" b="1" dirty="0" err="1"/>
              <a:t>AbP</a:t>
            </a:r>
            <a:r>
              <a:rPr lang="ru-RU" sz="2000" dirty="0"/>
              <a:t> - </a:t>
            </a:r>
            <a:r>
              <a:rPr lang="ru-RU" sz="2000" b="1" dirty="0" err="1"/>
              <a:t>LsPH</a:t>
            </a:r>
            <a:r>
              <a:rPr lang="ru-RU" sz="2000" b="1" dirty="0"/>
              <a:t> </a:t>
            </a:r>
            <a:r>
              <a:rPr lang="ru-RU" sz="2000" dirty="0"/>
              <a:t>- </a:t>
            </a:r>
            <a:r>
              <a:rPr lang="ru-RU" sz="2000" b="1" dirty="0" err="1"/>
              <a:t>LsPF</a:t>
            </a:r>
            <a:r>
              <a:rPr lang="ru-RU" sz="2000" dirty="0"/>
              <a:t> (</a:t>
            </a:r>
            <a:r>
              <a:rPr lang="ru-RU" sz="2000" dirty="0" smtClean="0"/>
              <a:t>35)</a:t>
            </a:r>
            <a:r>
              <a:rPr lang="ru-RU" sz="2000" dirty="0"/>
              <a:t> </a:t>
            </a:r>
            <a:r>
              <a:rPr lang="ru-RU" sz="2000" dirty="0" smtClean="0"/>
              <a:t>где</a:t>
            </a:r>
            <a:r>
              <a:rPr lang="ru-RU" sz="1600" dirty="0"/>
              <a:t>:</a:t>
            </a:r>
            <a:br>
              <a:rPr lang="ru-RU" sz="1600" dirty="0"/>
            </a:br>
            <a:r>
              <a:rPr lang="ru-RU" sz="1600" b="1" u="sng" dirty="0" smtClean="0"/>
              <a:t>BP </a:t>
            </a:r>
            <a:r>
              <a:rPr lang="ru-RU" sz="1600" b="1" u="sng" dirty="0"/>
              <a:t>- годичный бюджет углерода по пулу биомассы</a:t>
            </a:r>
            <a:r>
              <a:rPr lang="ru-RU" sz="1600" b="1" dirty="0"/>
              <a:t> покрытых лесом земель, тонн С год</a:t>
            </a:r>
            <a:r>
              <a:rPr lang="ru-RU" sz="1600" dirty="0"/>
              <a:t> ;</a:t>
            </a:r>
            <a:br>
              <a:rPr lang="ru-RU" sz="1600" dirty="0"/>
            </a:br>
            <a:r>
              <a:rPr lang="ru-RU" sz="1600" b="1" dirty="0" err="1" smtClean="0"/>
              <a:t>AbP</a:t>
            </a:r>
            <a:r>
              <a:rPr lang="ru-RU" sz="1600" b="1" dirty="0" smtClean="0"/>
              <a:t> </a:t>
            </a:r>
            <a:r>
              <a:rPr lang="ru-RU" sz="1600" b="1" dirty="0"/>
              <a:t>- </a:t>
            </a:r>
            <a:r>
              <a:rPr lang="ru-RU" sz="1600" b="1" u="sng" dirty="0"/>
              <a:t>годичная абсорбция углерода</a:t>
            </a:r>
            <a:r>
              <a:rPr lang="ru-RU" sz="1600" b="1" dirty="0"/>
              <a:t> пулом биомассы покрытых лесом земель, тонн С год; </a:t>
            </a:r>
            <a:r>
              <a:rPr lang="ru-RU" sz="1600" i="1" dirty="0"/>
              <a:t>(Величина поглотительного потока С из атмосферы на территории с лесом ).</a:t>
            </a:r>
            <a:br>
              <a:rPr lang="ru-RU" sz="1600" i="1" dirty="0"/>
            </a:br>
            <a:r>
              <a:rPr lang="ru-RU" sz="1600" b="1" dirty="0" err="1" smtClean="0"/>
              <a:t>LsPH</a:t>
            </a:r>
            <a:r>
              <a:rPr lang="ru-RU" sz="1600" b="1" dirty="0" smtClean="0"/>
              <a:t> </a:t>
            </a:r>
            <a:r>
              <a:rPr lang="ru-RU" sz="1600" b="1" dirty="0"/>
              <a:t>- </a:t>
            </a:r>
            <a:r>
              <a:rPr lang="ru-RU" sz="1600" b="1" u="sng" dirty="0"/>
              <a:t>годичные потери углерода пулом биомассы</a:t>
            </a:r>
            <a:r>
              <a:rPr lang="ru-RU" sz="1600" b="1" dirty="0"/>
              <a:t> покрытых лесом земель </a:t>
            </a:r>
            <a:r>
              <a:rPr lang="ru-RU" sz="1600" b="1" u="sng" dirty="0"/>
              <a:t>при сплошных рубках</a:t>
            </a:r>
            <a:r>
              <a:rPr lang="ru-RU" sz="1600" b="1" dirty="0"/>
              <a:t>, тонн С год; </a:t>
            </a:r>
            <a:r>
              <a:rPr lang="ru-RU" sz="1600" i="1" dirty="0"/>
              <a:t>(Величина С в количестве вырубленной, изъятой древесины из леса)</a:t>
            </a:r>
            <a:br>
              <a:rPr lang="ru-RU" sz="1600" i="1" dirty="0"/>
            </a:br>
            <a:r>
              <a:rPr lang="ru-RU" sz="1600" b="1" dirty="0" err="1" smtClean="0"/>
              <a:t>LsPF</a:t>
            </a:r>
            <a:r>
              <a:rPr lang="ru-RU" sz="1600" b="1" dirty="0" smtClean="0"/>
              <a:t> </a:t>
            </a:r>
            <a:r>
              <a:rPr lang="ru-RU" sz="1600" dirty="0"/>
              <a:t>- годичные потери углерода пулом биомассы покрытых лесом земель при деструктивных лесных пожарах, тонн С год  .</a:t>
            </a:r>
          </a:p>
          <a:p>
            <a:pPr marL="0" indent="0">
              <a:buNone/>
            </a:pPr>
            <a:r>
              <a:rPr lang="ru-RU" sz="1600" dirty="0"/>
              <a:t> </a:t>
            </a:r>
            <a:r>
              <a:rPr lang="ru-RU" sz="1600" b="1" dirty="0" smtClean="0"/>
              <a:t>Исходя </a:t>
            </a:r>
            <a:r>
              <a:rPr lang="ru-RU" sz="1600" b="1" dirty="0"/>
              <a:t>из формулы (35) поток углерода из атмосферы </a:t>
            </a:r>
            <a:r>
              <a:rPr lang="ru-RU" sz="1600" b="1" dirty="0" smtClean="0"/>
              <a:t>исчисляется. </a:t>
            </a:r>
            <a:endParaRPr lang="ru-RU" sz="1600" b="1" dirty="0"/>
          </a:p>
          <a:p>
            <a:pPr marL="0" indent="0" algn="ctr">
              <a:buNone/>
            </a:pPr>
            <a:r>
              <a:rPr lang="ru-RU" sz="1600" b="1" dirty="0" err="1">
                <a:solidFill>
                  <a:srgbClr val="FF0000"/>
                </a:solidFill>
              </a:rPr>
              <a:t>AbP</a:t>
            </a:r>
            <a:r>
              <a:rPr lang="ru-RU" sz="1600" b="1" dirty="0">
                <a:solidFill>
                  <a:srgbClr val="FF0000"/>
                </a:solidFill>
              </a:rPr>
              <a:t> = ВР+ </a:t>
            </a:r>
            <a:r>
              <a:rPr lang="ru-RU" sz="1600" b="1" dirty="0" err="1">
                <a:solidFill>
                  <a:srgbClr val="FF0000"/>
                </a:solidFill>
              </a:rPr>
              <a:t>LsPH</a:t>
            </a:r>
            <a:r>
              <a:rPr lang="ru-RU" sz="1600" b="1" dirty="0">
                <a:solidFill>
                  <a:srgbClr val="FF0000"/>
                </a:solidFill>
              </a:rPr>
              <a:t> + </a:t>
            </a:r>
            <a:r>
              <a:rPr lang="ru-RU" sz="1600" b="1" dirty="0" err="1">
                <a:solidFill>
                  <a:srgbClr val="FF0000"/>
                </a:solidFill>
              </a:rPr>
              <a:t>LsPF</a:t>
            </a:r>
            <a:r>
              <a:rPr lang="ru-RU" sz="1600" b="1" dirty="0">
                <a:solidFill>
                  <a:srgbClr val="FF0000"/>
                </a:solidFill>
              </a:rPr>
              <a:t>  </a:t>
            </a:r>
            <a:r>
              <a:rPr lang="ru-RU" sz="1600" b="1" dirty="0" smtClean="0">
                <a:solidFill>
                  <a:srgbClr val="FF0000"/>
                </a:solidFill>
              </a:rPr>
              <a:t>      (</a:t>
            </a:r>
            <a:r>
              <a:rPr lang="ru-RU" sz="1600" b="1" dirty="0">
                <a:solidFill>
                  <a:srgbClr val="FF0000"/>
                </a:solidFill>
              </a:rPr>
              <a:t>1А)</a:t>
            </a:r>
          </a:p>
          <a:p>
            <a:pPr marL="0" indent="0">
              <a:buNone/>
            </a:pPr>
            <a:r>
              <a:rPr lang="ru-RU" sz="1600" b="1" dirty="0" smtClean="0"/>
              <a:t>Вывод</a:t>
            </a:r>
            <a:r>
              <a:rPr lang="ru-RU" sz="1600" b="1" dirty="0"/>
              <a:t>.</a:t>
            </a:r>
            <a:endParaRPr lang="ru-RU" sz="1600" dirty="0"/>
          </a:p>
          <a:p>
            <a:pPr marL="0" indent="0" algn="just">
              <a:buNone/>
            </a:pPr>
            <a:r>
              <a:rPr lang="ru-RU" sz="2000" b="1" dirty="0"/>
              <a:t>Кажущийся парадоксальным смысл этой формулы заключается в том, что если нет потока углерода из атмосферы на земли лесного массива (и другие земли), то нет и запасов в этом массиве углерода, а значит, нечего рубить, нечему гореть, нечего косить (траву и </a:t>
            </a:r>
            <a:r>
              <a:rPr lang="ru-RU" sz="2000" b="1" dirty="0" smtClean="0"/>
              <a:t>сельхоз растения</a:t>
            </a:r>
            <a:r>
              <a:rPr lang="ru-RU" sz="2000" b="1" dirty="0"/>
              <a:t>), нечего есть травоядным животным.</a:t>
            </a:r>
          </a:p>
          <a:p>
            <a:pPr marL="0" indent="0">
              <a:buNone/>
            </a:pPr>
            <a:endParaRPr lang="ru-RU" sz="1600" dirty="0"/>
          </a:p>
        </p:txBody>
      </p:sp>
      <p:pic>
        <p:nvPicPr>
          <p:cNvPr id="4" name="Picture 2" descr="https://blog.pokerdiscover.com/wp-content/uploads/2014/05/cardsharp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55776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5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61F4-BF25-4B5B-9D69-BD0F2F8A7517}" type="datetime1">
              <a:rPr lang="ru-RU" smtClean="0"/>
              <a:t>10.03.2023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177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987824" y="332656"/>
            <a:ext cx="5900152" cy="864096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400" b="1" i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i="1" dirty="0" smtClean="0">
                <a:solidFill>
                  <a:srgbClr val="FF0000"/>
                </a:solidFill>
              </a:rPr>
            </a:br>
            <a:r>
              <a:rPr lang="ru-RU" altLang="ru-RU" sz="2400" b="1" i="1" dirty="0" smtClean="0">
                <a:solidFill>
                  <a:srgbClr val="FF0000"/>
                </a:solidFill>
              </a:rPr>
              <a:t>Ценообразование угля и углеводородов на мировых рынках при введении «углеродного» налога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0570" y="2014384"/>
            <a:ext cx="8219628" cy="5545138"/>
          </a:xfrm>
        </p:spPr>
        <p:txBody>
          <a:bodyPr/>
          <a:lstStyle/>
          <a:p>
            <a:pPr marL="0" indent="358775" algn="ctr" eaLnBrk="1" hangingPunct="1">
              <a:lnSpc>
                <a:spcPct val="80000"/>
              </a:lnSpc>
              <a:buFontTx/>
              <a:buNone/>
            </a:pPr>
            <a:r>
              <a:rPr lang="ru-RU" altLang="ru-RU" sz="1800" b="1" dirty="0" smtClean="0"/>
              <a:t>  </a:t>
            </a:r>
            <a:r>
              <a:rPr lang="en-US" altLang="ru-RU" sz="1800" b="1" dirty="0" smtClean="0"/>
              <a:t>C</a:t>
            </a:r>
            <a:r>
              <a:rPr lang="ru-RU" altLang="ru-RU" sz="1800" b="1" dirty="0" smtClean="0"/>
              <a:t>= </a:t>
            </a:r>
            <a:r>
              <a:rPr lang="en-US" altLang="ru-RU" sz="1800" b="1" dirty="0" smtClean="0"/>
              <a:t>S</a:t>
            </a:r>
            <a:r>
              <a:rPr lang="ru-RU" altLang="ru-RU" sz="1800" b="1" dirty="0" smtClean="0"/>
              <a:t>+</a:t>
            </a:r>
            <a:r>
              <a:rPr lang="en-US" altLang="ru-RU" sz="1800" b="1" dirty="0" smtClean="0"/>
              <a:t>T</a:t>
            </a:r>
            <a:r>
              <a:rPr lang="ru-RU" altLang="ru-RU" sz="1800" b="1" dirty="0" smtClean="0"/>
              <a:t>+</a:t>
            </a:r>
            <a:r>
              <a:rPr lang="en-US" altLang="ru-RU" sz="1800" b="1" dirty="0" smtClean="0"/>
              <a:t>D</a:t>
            </a:r>
            <a:r>
              <a:rPr lang="ru-RU" altLang="ru-RU" sz="1800" dirty="0" smtClean="0"/>
              <a:t>, где</a:t>
            </a:r>
          </a:p>
          <a:p>
            <a:pPr marL="0" indent="358775" eaLnBrk="1" hangingPunct="1">
              <a:lnSpc>
                <a:spcPct val="80000"/>
              </a:lnSpc>
              <a:buFontTx/>
              <a:buNone/>
            </a:pPr>
            <a:r>
              <a:rPr lang="ru-RU" altLang="ru-RU" sz="1800" b="1" dirty="0"/>
              <a:t>С</a:t>
            </a:r>
            <a:r>
              <a:rPr lang="en-US" altLang="ru-RU" sz="1800" dirty="0" smtClean="0"/>
              <a:t>- </a:t>
            </a:r>
            <a:r>
              <a:rPr lang="ru-RU" altLang="ru-RU" sz="1800" i="1" dirty="0" smtClean="0"/>
              <a:t>цена углеводородов для стран импортёров на мировых рынках;</a:t>
            </a:r>
          </a:p>
          <a:p>
            <a:pPr marL="0" indent="358775" eaLnBrk="1" hangingPunct="1">
              <a:lnSpc>
                <a:spcPct val="80000"/>
              </a:lnSpc>
              <a:buFontTx/>
              <a:buNone/>
            </a:pPr>
            <a:r>
              <a:rPr lang="en-US" altLang="ru-RU" sz="1800" b="1" dirty="0"/>
              <a:t>S</a:t>
            </a:r>
            <a:r>
              <a:rPr lang="ru-RU" altLang="ru-RU" sz="1800" b="1" dirty="0" smtClean="0"/>
              <a:t> </a:t>
            </a:r>
            <a:r>
              <a:rPr lang="ru-RU" altLang="ru-RU" sz="1800" dirty="0" smtClean="0"/>
              <a:t>- </a:t>
            </a:r>
            <a:r>
              <a:rPr lang="ru-RU" altLang="ru-RU" sz="1800" i="1" dirty="0" smtClean="0"/>
              <a:t>себестоимость добычи углеводородов;</a:t>
            </a:r>
          </a:p>
          <a:p>
            <a:pPr marL="0" indent="358775" eaLnBrk="1" hangingPunct="1">
              <a:lnSpc>
                <a:spcPct val="80000"/>
              </a:lnSpc>
              <a:buFontTx/>
              <a:buNone/>
            </a:pPr>
            <a:r>
              <a:rPr lang="en-US" altLang="ru-RU" sz="1800" b="1" dirty="0"/>
              <a:t>T</a:t>
            </a:r>
            <a:r>
              <a:rPr lang="ru-RU" altLang="ru-RU" sz="1800" b="1" dirty="0" smtClean="0"/>
              <a:t> </a:t>
            </a:r>
            <a:r>
              <a:rPr lang="ru-RU" altLang="ru-RU" sz="1800" dirty="0" smtClean="0"/>
              <a:t>– </a:t>
            </a:r>
            <a:r>
              <a:rPr lang="ru-RU" altLang="ru-RU" sz="1800" i="1" dirty="0" smtClean="0"/>
              <a:t>стоимость транзита углеводородов;</a:t>
            </a:r>
          </a:p>
          <a:p>
            <a:pPr marL="0" indent="358775">
              <a:lnSpc>
                <a:spcPct val="80000"/>
              </a:lnSpc>
              <a:buNone/>
            </a:pPr>
            <a:r>
              <a:rPr lang="en-US" altLang="ru-RU" sz="1800" b="1" dirty="0" smtClean="0"/>
              <a:t>D </a:t>
            </a:r>
            <a:r>
              <a:rPr lang="ru-RU" altLang="ru-RU" sz="1800" dirty="0" smtClean="0"/>
              <a:t>- </a:t>
            </a:r>
            <a:r>
              <a:rPr lang="ru-RU" altLang="ru-RU" sz="1800" i="1" dirty="0" smtClean="0"/>
              <a:t>доходы экспортёров</a:t>
            </a:r>
            <a:r>
              <a:rPr lang="en-US" altLang="ru-RU" sz="1800" i="1" dirty="0" smtClean="0"/>
              <a:t> </a:t>
            </a:r>
            <a:r>
              <a:rPr lang="ru-RU" altLang="ru-RU" sz="1800" i="1" dirty="0" smtClean="0"/>
              <a:t>углеводородов;</a:t>
            </a:r>
            <a:r>
              <a:rPr lang="en-US" altLang="ru-RU" sz="1800" b="1" dirty="0"/>
              <a:t> </a:t>
            </a:r>
            <a:r>
              <a:rPr lang="ru-RU" altLang="ru-RU" sz="1800" b="1" dirty="0" smtClean="0"/>
              <a:t> </a:t>
            </a:r>
            <a:r>
              <a:rPr lang="en-US" altLang="ru-RU" sz="1800" b="1" dirty="0" smtClean="0"/>
              <a:t>D</a:t>
            </a:r>
            <a:r>
              <a:rPr lang="ru-RU" altLang="ru-RU" sz="1800" b="1" dirty="0" smtClean="0"/>
              <a:t> </a:t>
            </a:r>
            <a:r>
              <a:rPr lang="ru-RU" altLang="ru-RU" sz="1800" dirty="0"/>
              <a:t>= </a:t>
            </a:r>
            <a:r>
              <a:rPr lang="en-US" altLang="ru-RU" sz="1800" b="1" dirty="0" smtClean="0"/>
              <a:t>C</a:t>
            </a:r>
            <a:r>
              <a:rPr lang="ru-RU" altLang="ru-RU" sz="1800" b="1" dirty="0" smtClean="0"/>
              <a:t> </a:t>
            </a:r>
            <a:r>
              <a:rPr lang="ru-RU" altLang="ru-RU" sz="1800" b="1" dirty="0"/>
              <a:t>- </a:t>
            </a:r>
            <a:r>
              <a:rPr lang="en-US" altLang="ru-RU" sz="1800" b="1" dirty="0" smtClean="0"/>
              <a:t>S</a:t>
            </a:r>
            <a:r>
              <a:rPr lang="ru-RU" altLang="ru-RU" sz="1800" b="1" dirty="0" smtClean="0"/>
              <a:t> </a:t>
            </a:r>
            <a:r>
              <a:rPr lang="ru-RU" altLang="ru-RU" sz="1800" b="1" dirty="0"/>
              <a:t>- </a:t>
            </a:r>
            <a:r>
              <a:rPr lang="en-US" altLang="ru-RU" sz="1800" b="1" dirty="0" smtClean="0"/>
              <a:t>T</a:t>
            </a:r>
            <a:r>
              <a:rPr lang="ru-RU" altLang="ru-RU" sz="1800" dirty="0" smtClean="0"/>
              <a:t>;</a:t>
            </a:r>
            <a:endParaRPr lang="ru-RU" altLang="ru-RU" sz="1800" dirty="0"/>
          </a:p>
          <a:p>
            <a:pPr marL="0" indent="358775" eaLnBrk="1" hangingPunct="1">
              <a:lnSpc>
                <a:spcPct val="80000"/>
              </a:lnSpc>
              <a:buFontTx/>
              <a:buNone/>
            </a:pPr>
            <a:endParaRPr lang="ru-RU" altLang="ru-RU" sz="1800" b="1" dirty="0" smtClean="0"/>
          </a:p>
          <a:p>
            <a:pPr marL="0" indent="358775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1800" b="1" dirty="0" smtClean="0"/>
              <a:t>При введении в странах «углеродного налога» цена для потребителей в странах импортёрах:</a:t>
            </a:r>
          </a:p>
          <a:p>
            <a:pPr marL="0" indent="358775" eaLnBrk="1" hangingPunct="1">
              <a:lnSpc>
                <a:spcPct val="80000"/>
              </a:lnSpc>
              <a:buFontTx/>
              <a:buNone/>
            </a:pPr>
            <a:r>
              <a:rPr lang="en-US" altLang="ru-RU" sz="1800" b="1" dirty="0" smtClean="0"/>
              <a:t>C</a:t>
            </a:r>
            <a:r>
              <a:rPr lang="ru-RU" altLang="ru-RU" sz="1800" b="1" dirty="0" smtClean="0"/>
              <a:t> = </a:t>
            </a:r>
            <a:r>
              <a:rPr lang="en-US" altLang="ru-RU" sz="1800" b="1" dirty="0"/>
              <a:t>S</a:t>
            </a:r>
            <a:r>
              <a:rPr lang="ru-RU" altLang="ru-RU" sz="1800" b="1" dirty="0" smtClean="0"/>
              <a:t>+</a:t>
            </a:r>
            <a:r>
              <a:rPr lang="en-US" altLang="ru-RU" sz="1800" b="1" dirty="0" smtClean="0"/>
              <a:t>T</a:t>
            </a:r>
            <a:r>
              <a:rPr lang="ru-RU" altLang="ru-RU" sz="1800" b="1" dirty="0" smtClean="0"/>
              <a:t>+</a:t>
            </a:r>
            <a:r>
              <a:rPr lang="en-US" altLang="ru-RU" sz="1800" b="1" dirty="0" smtClean="0"/>
              <a:t>D</a:t>
            </a:r>
            <a:r>
              <a:rPr lang="ru-RU" altLang="ru-RU" sz="1800" b="1" dirty="0" smtClean="0"/>
              <a:t>+</a:t>
            </a:r>
            <a:r>
              <a:rPr lang="en-US" altLang="ru-RU" sz="1800" b="1" dirty="0" smtClean="0">
                <a:solidFill>
                  <a:srgbClr val="FF0000"/>
                </a:solidFill>
              </a:rPr>
              <a:t>P</a:t>
            </a:r>
            <a:r>
              <a:rPr lang="ru-RU" altLang="ru-RU" sz="1800" dirty="0" smtClean="0"/>
              <a:t> , где </a:t>
            </a:r>
          </a:p>
          <a:p>
            <a:pPr marL="0" indent="358775" eaLnBrk="1" hangingPunct="1">
              <a:lnSpc>
                <a:spcPct val="80000"/>
              </a:lnSpc>
              <a:buFontTx/>
              <a:buNone/>
            </a:pPr>
            <a:r>
              <a:rPr lang="en-US" altLang="ru-RU" sz="1800" b="1" dirty="0">
                <a:solidFill>
                  <a:srgbClr val="FF0000"/>
                </a:solidFill>
              </a:rPr>
              <a:t>P</a:t>
            </a:r>
            <a:r>
              <a:rPr lang="en-US" altLang="ru-RU" sz="1800" dirty="0" smtClean="0">
                <a:solidFill>
                  <a:srgbClr val="FF0000"/>
                </a:solidFill>
              </a:rPr>
              <a:t>- </a:t>
            </a:r>
            <a:r>
              <a:rPr lang="ru-RU" altLang="ru-RU" sz="1800" i="1" dirty="0" smtClean="0">
                <a:solidFill>
                  <a:srgbClr val="FF0000"/>
                </a:solidFill>
              </a:rPr>
              <a:t>стоимость прав на выбросы при сжигании углеводородов. </a:t>
            </a:r>
          </a:p>
          <a:p>
            <a:pPr marL="0" indent="358775" eaLnBrk="1" hangingPunct="1">
              <a:lnSpc>
                <a:spcPct val="80000"/>
              </a:lnSpc>
              <a:buFontTx/>
              <a:buNone/>
            </a:pPr>
            <a:r>
              <a:rPr lang="en-US" altLang="ru-RU" sz="1800" b="1" dirty="0"/>
              <a:t>D</a:t>
            </a:r>
            <a:r>
              <a:rPr lang="ru-RU" altLang="ru-RU" sz="1800" b="1" dirty="0" smtClean="0"/>
              <a:t> = </a:t>
            </a:r>
            <a:r>
              <a:rPr lang="en-US" altLang="ru-RU" sz="1800" b="1" dirty="0"/>
              <a:t>C</a:t>
            </a:r>
            <a:r>
              <a:rPr lang="ru-RU" altLang="ru-RU" sz="1800" b="1" dirty="0" smtClean="0"/>
              <a:t> - </a:t>
            </a:r>
            <a:r>
              <a:rPr lang="en-US" altLang="ru-RU" sz="1800" b="1" dirty="0" smtClean="0"/>
              <a:t>S</a:t>
            </a:r>
            <a:r>
              <a:rPr lang="ru-RU" altLang="ru-RU" sz="1800" b="1" dirty="0" smtClean="0"/>
              <a:t> – </a:t>
            </a:r>
            <a:r>
              <a:rPr lang="en-US" altLang="ru-RU" sz="1800" b="1" dirty="0" smtClean="0"/>
              <a:t>T</a:t>
            </a:r>
            <a:r>
              <a:rPr lang="ru-RU" altLang="ru-RU" sz="1800" b="1" dirty="0" smtClean="0"/>
              <a:t> </a:t>
            </a:r>
            <a:r>
              <a:rPr lang="ru-RU" altLang="ru-RU" sz="1800" b="1" dirty="0" smtClean="0">
                <a:solidFill>
                  <a:srgbClr val="FF0000"/>
                </a:solidFill>
              </a:rPr>
              <a:t>- </a:t>
            </a:r>
            <a:r>
              <a:rPr lang="en-US" altLang="ru-RU" sz="1800" b="1" dirty="0">
                <a:solidFill>
                  <a:srgbClr val="FF0000"/>
                </a:solidFill>
              </a:rPr>
              <a:t>P</a:t>
            </a:r>
            <a:endParaRPr lang="ru-RU" altLang="ru-RU" sz="1800" b="1" dirty="0" smtClean="0">
              <a:solidFill>
                <a:srgbClr val="FF0000"/>
              </a:solidFill>
            </a:endParaRPr>
          </a:p>
          <a:p>
            <a:pPr marL="0" indent="358775" eaLnBrk="1" hangingPunct="1">
              <a:lnSpc>
                <a:spcPct val="80000"/>
              </a:lnSpc>
              <a:buFontTx/>
              <a:buNone/>
            </a:pPr>
            <a:r>
              <a:rPr lang="ru-RU" altLang="ru-RU" sz="1800" b="1" i="1" dirty="0" smtClean="0"/>
              <a:t>при условии</a:t>
            </a:r>
            <a:r>
              <a:rPr lang="ru-RU" altLang="ru-RU" sz="18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1800" b="1" dirty="0" smtClean="0"/>
              <a:t>С= </a:t>
            </a:r>
            <a:r>
              <a:rPr lang="en-US" altLang="ru-RU" sz="1800" b="1" dirty="0" err="1" smtClean="0"/>
              <a:t>const</a:t>
            </a:r>
            <a:r>
              <a:rPr lang="ru-RU" altLang="ru-RU" sz="1800" b="1" dirty="0" smtClean="0"/>
              <a:t>  ,</a:t>
            </a:r>
            <a:r>
              <a:rPr lang="ru-RU" altLang="ru-RU" sz="1800" b="1" dirty="0" smtClean="0">
                <a:solidFill>
                  <a:srgbClr val="FF3300"/>
                </a:solidFill>
              </a:rPr>
              <a:t>                   </a:t>
            </a:r>
            <a:r>
              <a:rPr lang="en-US" altLang="ru-RU" sz="2000" b="1" dirty="0" smtClean="0">
                <a:solidFill>
                  <a:srgbClr val="FF3300"/>
                </a:solidFill>
              </a:rPr>
              <a:t>D</a:t>
            </a:r>
            <a:r>
              <a:rPr lang="ru-RU" altLang="ru-RU" sz="1800" b="1" dirty="0" smtClean="0">
                <a:solidFill>
                  <a:srgbClr val="FF3300"/>
                </a:solidFill>
              </a:rPr>
              <a:t>            </a:t>
            </a:r>
            <a:r>
              <a:rPr lang="ru-RU" altLang="ru-RU" sz="2000" b="1" dirty="0" smtClean="0">
                <a:solidFill>
                  <a:srgbClr val="FF3300"/>
                </a:solidFill>
              </a:rPr>
              <a:t>0.</a:t>
            </a:r>
          </a:p>
          <a:p>
            <a:pPr marL="0" indent="358775" algn="ctr" eaLnBrk="1" hangingPunct="1">
              <a:lnSpc>
                <a:spcPct val="80000"/>
              </a:lnSpc>
              <a:buFontTx/>
              <a:buNone/>
            </a:pPr>
            <a:r>
              <a:rPr lang="ru-RU" altLang="ru-RU" sz="2000" b="1" dirty="0" smtClean="0">
                <a:solidFill>
                  <a:srgbClr val="FF3300"/>
                </a:solidFill>
              </a:rPr>
              <a:t>При увеличении стоимости прав на выбросы</a:t>
            </a:r>
            <a:r>
              <a:rPr lang="en-US" altLang="ru-RU" sz="2000" b="1" dirty="0" smtClean="0">
                <a:solidFill>
                  <a:srgbClr val="FF3300"/>
                </a:solidFill>
              </a:rPr>
              <a:t> </a:t>
            </a:r>
            <a:r>
              <a:rPr lang="ru-RU" altLang="ru-RU" sz="2000" b="1" dirty="0" smtClean="0">
                <a:solidFill>
                  <a:srgbClr val="FF3300"/>
                </a:solidFill>
              </a:rPr>
              <a:t>парниковых газов на международных «углеродных рынках», в том числе и в странах импортёрах, потенциальные доходы экспортёров углеводородов уменьшаются и стремятся к нулю……</a:t>
            </a:r>
          </a:p>
          <a:p>
            <a:pPr marL="0" indent="358775" eaLnBrk="1" hangingPunct="1">
              <a:lnSpc>
                <a:spcPct val="80000"/>
              </a:lnSpc>
              <a:buFontTx/>
              <a:buNone/>
            </a:pPr>
            <a:endParaRPr lang="ru-RU" altLang="ru-RU" sz="2000" b="1" i="1" dirty="0" smtClean="0"/>
          </a:p>
          <a:p>
            <a:pPr marL="0" indent="358775" eaLnBrk="1" hangingPunct="1">
              <a:lnSpc>
                <a:spcPct val="80000"/>
              </a:lnSpc>
              <a:buFontTx/>
              <a:buNone/>
            </a:pPr>
            <a:endParaRPr lang="ru-RU" altLang="ru-RU" sz="1600" dirty="0" smtClean="0"/>
          </a:p>
          <a:p>
            <a:pPr marL="0" indent="358775" eaLnBrk="1" hangingPunct="1">
              <a:lnSpc>
                <a:spcPct val="80000"/>
              </a:lnSpc>
              <a:buFontTx/>
              <a:buNone/>
            </a:pPr>
            <a:endParaRPr lang="ru-RU" altLang="ru-RU" sz="1600" dirty="0" smtClean="0"/>
          </a:p>
        </p:txBody>
      </p:sp>
      <p:sp>
        <p:nvSpPr>
          <p:cNvPr id="7173" name="AutoShape 8"/>
          <p:cNvSpPr>
            <a:spLocks noChangeArrowheads="1"/>
          </p:cNvSpPr>
          <p:nvPr/>
        </p:nvSpPr>
        <p:spPr bwMode="auto">
          <a:xfrm>
            <a:off x="4387984" y="5013176"/>
            <a:ext cx="432048" cy="142875"/>
          </a:xfrm>
          <a:prstGeom prst="rightArrow">
            <a:avLst>
              <a:gd name="adj1" fmla="val 50000"/>
              <a:gd name="adj2" fmla="val 100556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1026" name="Picture 2" descr="https://blog.pokerdiscover.com/wp-content/uploads/2014/05/cardsharp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55776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6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8B58-83A6-4B3A-ACDD-9BF344C17540}" type="datetime1">
              <a:rPr lang="ru-RU" smtClean="0"/>
              <a:t>10.03.2023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262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Сравнительные показатели по странам</a:t>
            </a:r>
            <a:endParaRPr lang="ru-RU" sz="2400" b="1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8640960" cy="5904656"/>
          </a:xfrm>
          <a:prstGeom prst="rect">
            <a:avLst/>
          </a:prstGeom>
          <a:noFill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7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ECDE-1161-4FD7-97CA-63498632794B}" type="datetime1">
              <a:rPr lang="ru-RU" smtClean="0"/>
              <a:t>10.03.2023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276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Принципы Устава ООН и международного права.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Принцип 21 Стокгольмской  декларации 1972г.  и </a:t>
            </a:r>
            <a:r>
              <a:rPr lang="ru-RU" sz="2000" b="1" dirty="0" smtClean="0"/>
              <a:t>принцип 2 Декларации Рио-де –Жанейро 1992г., продублированный в преамбуле Рамочной Конвенции ООН об изменении климата:</a:t>
            </a:r>
          </a:p>
          <a:p>
            <a:pPr algn="just"/>
            <a:r>
              <a:rPr lang="ru-RU" dirty="0" smtClean="0"/>
              <a:t> </a:t>
            </a:r>
            <a:r>
              <a:rPr lang="ru-RU" sz="2200" b="1" dirty="0"/>
              <a:t>в соответствии с уставом ООН и принципов  международного права </a:t>
            </a:r>
            <a:r>
              <a:rPr lang="ru-RU" sz="2400" b="1" dirty="0" smtClean="0">
                <a:solidFill>
                  <a:srgbClr val="FF0000"/>
                </a:solidFill>
              </a:rPr>
              <a:t>государства, </a:t>
            </a:r>
            <a:r>
              <a:rPr lang="ru-RU" sz="2400" b="1" dirty="0">
                <a:solidFill>
                  <a:srgbClr val="FF0000"/>
                </a:solidFill>
              </a:rPr>
              <a:t>имеют суверенное право разрабатывать свои собственные ресурсы согласно своей политике в области окружающей среды и несут ответственность за обеспечение того что бы деятельность в рамках их юрисдикции или контроля не наносила ущерба окружающей среде других государств за пределами действия их национальной юрисдикции.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8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4DFD-BCE7-4D4B-AD0D-95092CCEF7B6}" type="datetime1">
              <a:rPr lang="ru-RU" smtClean="0"/>
              <a:t>10.03.2023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583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888" y="188640"/>
            <a:ext cx="5580112" cy="1512168"/>
          </a:xfrm>
        </p:spPr>
        <p:txBody>
          <a:bodyPr>
            <a:noAutofit/>
          </a:bodyPr>
          <a:lstStyle/>
          <a:p>
            <a:r>
              <a:rPr lang="ru-RU" sz="2000" b="1" dirty="0"/>
              <a:t>Н</a:t>
            </a:r>
            <a:r>
              <a:rPr lang="ru-RU" sz="2000" b="1" dirty="0" smtClean="0"/>
              <a:t>еобходимые </a:t>
            </a:r>
            <a:r>
              <a:rPr lang="ru-RU" sz="2000" b="1" dirty="0"/>
              <a:t>меры противодействия в целях обеспечения экологической, </a:t>
            </a:r>
            <a:r>
              <a:rPr lang="ru-RU" sz="2000" b="1" dirty="0">
                <a:cs typeface="Arial" panose="020B0604020202020204" pitchFamily="34" charset="0"/>
              </a:rPr>
              <a:t>энергетической</a:t>
            </a:r>
            <a:r>
              <a:rPr lang="ru-RU" sz="2000" b="1" dirty="0"/>
              <a:t> и экономической безопасности </a:t>
            </a:r>
            <a:r>
              <a:rPr lang="ru-RU" sz="2000" b="1" dirty="0" smtClean="0"/>
              <a:t>России.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445624" cy="46805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 smtClean="0"/>
              <a:t>Исходя из предложения Президента РФ, прозвучавшего на</a:t>
            </a:r>
            <a:r>
              <a:rPr lang="en-US" sz="1400" dirty="0" smtClean="0"/>
              <a:t> 70 </a:t>
            </a:r>
            <a:r>
              <a:rPr lang="ru-RU" sz="1400" dirty="0" smtClean="0"/>
              <a:t>сессии ГА ООН,  </a:t>
            </a:r>
            <a:r>
              <a:rPr lang="ru-RU" sz="1400" dirty="0"/>
              <a:t>в России необходимо ввести </a:t>
            </a:r>
            <a:r>
              <a:rPr lang="ru-RU" sz="1400" dirty="0" smtClean="0"/>
              <a:t>управление и регулирование </a:t>
            </a:r>
            <a:r>
              <a:rPr lang="ru-RU" sz="1400" dirty="0"/>
              <a:t>антропогенного воздействия на основе  «баланса между биосферой и </a:t>
            </a:r>
            <a:r>
              <a:rPr lang="ru-RU" sz="1400" dirty="0" err="1"/>
              <a:t>техносферой</a:t>
            </a:r>
            <a:r>
              <a:rPr lang="ru-RU" sz="1400" dirty="0"/>
              <a:t>» в целях стимулирования внедрения </a:t>
            </a:r>
            <a:r>
              <a:rPr lang="ru-RU" sz="1400" dirty="0" err="1"/>
              <a:t>природоподобных</a:t>
            </a:r>
            <a:r>
              <a:rPr lang="ru-RU" sz="1400" dirty="0"/>
              <a:t> технологий и сохранения качества окружающей среды</a:t>
            </a:r>
            <a:r>
              <a:rPr lang="ru-RU" sz="1400" dirty="0" smtClean="0"/>
              <a:t>.</a:t>
            </a:r>
          </a:p>
          <a:p>
            <a:pPr marL="0" indent="0" algn="just">
              <a:buNone/>
            </a:pPr>
            <a:r>
              <a:rPr lang="ru-RU" sz="1400" b="1" dirty="0" smtClean="0"/>
              <a:t>Что для этого нужно:</a:t>
            </a:r>
          </a:p>
          <a:p>
            <a:pPr marL="0" indent="354013" algn="just">
              <a:buAutoNum type="arabicPeriod"/>
            </a:pPr>
            <a:r>
              <a:rPr lang="ru-RU" sz="1400" b="1" dirty="0" smtClean="0"/>
              <a:t>Научно обоснованная методология количественного измерения  </a:t>
            </a:r>
            <a:r>
              <a:rPr lang="ru-RU" sz="1400" b="1" dirty="0" smtClean="0">
                <a:solidFill>
                  <a:prstClr val="black"/>
                </a:solidFill>
              </a:rPr>
              <a:t>«</a:t>
            </a:r>
            <a:r>
              <a:rPr lang="ru-RU" sz="1400" b="1" dirty="0">
                <a:solidFill>
                  <a:prstClr val="black"/>
                </a:solidFill>
              </a:rPr>
              <a:t>баланса между биосферой и </a:t>
            </a:r>
            <a:r>
              <a:rPr lang="ru-RU" sz="1400" b="1" dirty="0" err="1">
                <a:solidFill>
                  <a:prstClr val="black"/>
                </a:solidFill>
              </a:rPr>
              <a:t>техносферой</a:t>
            </a:r>
            <a:r>
              <a:rPr lang="ru-RU" sz="1400" b="1" dirty="0" smtClean="0">
                <a:solidFill>
                  <a:prstClr val="black"/>
                </a:solidFill>
              </a:rPr>
              <a:t>», в качестве инструмента измерения объёмов антропогенного воздействия и объёмов возможностей окружающей среды по нейтрализации этого воздействия, без изменения своего качественного состояния для жизнедеятельности граждан и </a:t>
            </a:r>
            <a:r>
              <a:rPr lang="ru-RU" sz="1400" b="1" dirty="0" err="1" smtClean="0">
                <a:solidFill>
                  <a:prstClr val="black"/>
                </a:solidFill>
              </a:rPr>
              <a:t>биоты</a:t>
            </a:r>
            <a:r>
              <a:rPr lang="ru-RU" sz="1400" b="1" dirty="0">
                <a:solidFill>
                  <a:prstClr val="black"/>
                </a:solidFill>
              </a:rPr>
              <a:t> </a:t>
            </a:r>
            <a:r>
              <a:rPr lang="ru-RU" sz="1400" b="1" dirty="0" smtClean="0">
                <a:solidFill>
                  <a:prstClr val="black"/>
                </a:solidFill>
              </a:rPr>
              <a:t>(разработана).</a:t>
            </a:r>
          </a:p>
          <a:p>
            <a:pPr marL="0" indent="354013" algn="just">
              <a:buNone/>
            </a:pPr>
            <a:r>
              <a:rPr lang="ru-RU" sz="1400" b="1" dirty="0" smtClean="0">
                <a:solidFill>
                  <a:prstClr val="black"/>
                </a:solidFill>
              </a:rPr>
              <a:t>2. </a:t>
            </a:r>
            <a:r>
              <a:rPr lang="ru-RU" sz="1400" b="1" dirty="0">
                <a:solidFill>
                  <a:prstClr val="black"/>
                </a:solidFill>
              </a:rPr>
              <a:t>В</a:t>
            </a:r>
            <a:r>
              <a:rPr lang="ru-RU" sz="1400" b="1" dirty="0" smtClean="0">
                <a:solidFill>
                  <a:prstClr val="black"/>
                </a:solidFill>
              </a:rPr>
              <a:t> условиях рыночной экономики необходима </a:t>
            </a:r>
            <a:r>
              <a:rPr lang="ru-RU" sz="1400" b="1" u="sng" dirty="0" smtClean="0">
                <a:solidFill>
                  <a:prstClr val="black"/>
                </a:solidFill>
              </a:rPr>
              <a:t>методология  количественной экономической оценки результатов</a:t>
            </a:r>
            <a:r>
              <a:rPr lang="ru-RU" sz="1400" b="1" dirty="0" smtClean="0">
                <a:solidFill>
                  <a:prstClr val="black"/>
                </a:solidFill>
              </a:rPr>
              <a:t> «баланса </a:t>
            </a:r>
            <a:r>
              <a:rPr lang="ru-RU" sz="1400" b="1" dirty="0">
                <a:solidFill>
                  <a:prstClr val="black"/>
                </a:solidFill>
              </a:rPr>
              <a:t>между биосферой и </a:t>
            </a:r>
            <a:r>
              <a:rPr lang="ru-RU" sz="1400" b="1" dirty="0" err="1">
                <a:solidFill>
                  <a:prstClr val="black"/>
                </a:solidFill>
              </a:rPr>
              <a:t>техносферой</a:t>
            </a:r>
            <a:r>
              <a:rPr lang="ru-RU" sz="1400" b="1" dirty="0">
                <a:solidFill>
                  <a:prstClr val="black"/>
                </a:solidFill>
              </a:rPr>
              <a:t>» </a:t>
            </a:r>
            <a:r>
              <a:rPr lang="ru-RU" sz="1400" b="1" dirty="0" smtClean="0">
                <a:solidFill>
                  <a:prstClr val="black"/>
                </a:solidFill>
              </a:rPr>
              <a:t>в целях капитализации ресурсов </a:t>
            </a:r>
            <a:r>
              <a:rPr lang="ru-RU" sz="1400" b="1" dirty="0">
                <a:solidFill>
                  <a:prstClr val="black"/>
                </a:solidFill>
              </a:rPr>
              <a:t>окружающей среды по нейтрализации </a:t>
            </a:r>
            <a:r>
              <a:rPr lang="ru-RU" sz="1400" b="1" dirty="0" smtClean="0">
                <a:solidFill>
                  <a:prstClr val="black"/>
                </a:solidFill>
              </a:rPr>
              <a:t>антропогенного воздействия и результатов внедрения </a:t>
            </a:r>
            <a:r>
              <a:rPr lang="ru-RU" sz="1400" b="1" dirty="0" err="1" smtClean="0">
                <a:solidFill>
                  <a:prstClr val="black"/>
                </a:solidFill>
              </a:rPr>
              <a:t>природоподобных</a:t>
            </a:r>
            <a:r>
              <a:rPr lang="ru-RU" sz="1400" b="1" dirty="0" smtClean="0">
                <a:solidFill>
                  <a:prstClr val="black"/>
                </a:solidFill>
              </a:rPr>
              <a:t> технологий (разработана</a:t>
            </a:r>
            <a:r>
              <a:rPr lang="ru-RU" sz="1400" b="1" dirty="0">
                <a:solidFill>
                  <a:prstClr val="black"/>
                </a:solidFill>
              </a:rPr>
              <a:t> </a:t>
            </a:r>
            <a:r>
              <a:rPr lang="ru-RU" sz="1400" b="1" dirty="0" smtClean="0">
                <a:solidFill>
                  <a:prstClr val="black"/>
                </a:solidFill>
              </a:rPr>
              <a:t>– «цена на углерод»)</a:t>
            </a:r>
          </a:p>
          <a:p>
            <a:pPr marL="0" indent="354013" algn="just">
              <a:buNone/>
            </a:pPr>
            <a:r>
              <a:rPr lang="ru-RU" sz="1400" b="1" dirty="0" smtClean="0">
                <a:solidFill>
                  <a:prstClr val="black"/>
                </a:solidFill>
              </a:rPr>
              <a:t>3. Государственная институциональная система  управления</a:t>
            </a:r>
            <a:r>
              <a:rPr lang="ru-RU" sz="1400" b="1" dirty="0">
                <a:solidFill>
                  <a:prstClr val="black"/>
                </a:solidFill>
              </a:rPr>
              <a:t> </a:t>
            </a:r>
            <a:r>
              <a:rPr lang="ru-RU" sz="1400" b="1" dirty="0" smtClean="0">
                <a:solidFill>
                  <a:prstClr val="black"/>
                </a:solidFill>
              </a:rPr>
              <a:t>административными и рыночными механизмами регулирования использования экологических ресурсов окружающей среды и результатов баланса </a:t>
            </a:r>
            <a:r>
              <a:rPr lang="ru-RU" sz="1400" b="1" dirty="0">
                <a:solidFill>
                  <a:prstClr val="black"/>
                </a:solidFill>
              </a:rPr>
              <a:t>между биосферой и </a:t>
            </a:r>
            <a:r>
              <a:rPr lang="ru-RU" sz="1400" b="1" dirty="0" err="1" smtClean="0">
                <a:solidFill>
                  <a:prstClr val="black"/>
                </a:solidFill>
              </a:rPr>
              <a:t>техносферой</a:t>
            </a:r>
            <a:r>
              <a:rPr lang="ru-RU" sz="1400" b="1" dirty="0" smtClean="0">
                <a:solidFill>
                  <a:prstClr val="black"/>
                </a:solidFill>
              </a:rPr>
              <a:t>, в том числе и механизмами стимулирования сокращения антропогенного воздействия и внедрения </a:t>
            </a:r>
            <a:r>
              <a:rPr lang="ru-RU" sz="1400" b="1" dirty="0" err="1" smtClean="0">
                <a:solidFill>
                  <a:prstClr val="black"/>
                </a:solidFill>
              </a:rPr>
              <a:t>природоподобных</a:t>
            </a:r>
            <a:r>
              <a:rPr lang="ru-RU" sz="1400" b="1" dirty="0" smtClean="0">
                <a:solidFill>
                  <a:prstClr val="black"/>
                </a:solidFill>
              </a:rPr>
              <a:t> технологий (проект разработан).</a:t>
            </a:r>
          </a:p>
          <a:p>
            <a:pPr marL="0" indent="354013" algn="just">
              <a:buNone/>
            </a:pPr>
            <a:r>
              <a:rPr lang="ru-RU" sz="1400" b="1" dirty="0" smtClean="0">
                <a:solidFill>
                  <a:prstClr val="black"/>
                </a:solidFill>
              </a:rPr>
              <a:t>4. «Экологическая» стратегия защиты внутреннего рынка и национальных интересов  связанных с ним, на внешнем рынке, в целях обеспечения </a:t>
            </a:r>
            <a:r>
              <a:rPr lang="ru-RU" sz="1400" b="1" dirty="0">
                <a:solidFill>
                  <a:prstClr val="black"/>
                </a:solidFill>
              </a:rPr>
              <a:t>экологической, энергетической и экономической безопасности России</a:t>
            </a:r>
            <a:r>
              <a:rPr lang="ru-RU" sz="1400" b="1" dirty="0" smtClean="0">
                <a:solidFill>
                  <a:prstClr val="black"/>
                </a:solidFill>
              </a:rPr>
              <a:t>» (проект стратегии разработан)</a:t>
            </a:r>
            <a:endParaRPr lang="ru-RU" sz="1400" b="1" dirty="0"/>
          </a:p>
        </p:txBody>
      </p:sp>
      <p:pic>
        <p:nvPicPr>
          <p:cNvPr id="9220" name="Picture 4" descr="http://s00.yaplakal.com/pics/pics_original/5/8/6/40546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35895" cy="17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8C-8C85-49D2-9D4D-D89C6C7D4AED}" type="slidenum">
              <a:rPr lang="ru-RU" smtClean="0"/>
              <a:t>9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D08E-F9BD-404A-B847-FF5BD1F6DE91}" type="datetime1">
              <a:rPr lang="ru-RU" smtClean="0"/>
              <a:t>10.03.2023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9334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4575</TotalTime>
  <Words>1033</Words>
  <Application>Microsoft Office PowerPoint</Application>
  <PresentationFormat>Экран (4:3)</PresentationFormat>
  <Paragraphs>159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Годовой баланс С-Со2 на территории РФ 2003-2022гг.</vt:lpstr>
      <vt:lpstr>Презентация PowerPoint</vt:lpstr>
      <vt:lpstr>2003г. в статье «Киотский протокол - экономическая удавка для России»  В. И. Лукьяненко - член президиума Российской экологической академии, председатель Верхневолжского отделения РЭА</vt:lpstr>
      <vt:lpstr>Методические «правила» МГЭИК с расчетом поглотительных потоков углерода в РФ и на международном уровне </vt:lpstr>
      <vt:lpstr> Ценообразование угля и углеводородов на мировых рынках при введении «углеродного» налога</vt:lpstr>
      <vt:lpstr>Сравнительные показатели по странам</vt:lpstr>
      <vt:lpstr>Принципы Устава ООН и международного права.</vt:lpstr>
      <vt:lpstr>Необходимые меры противодействия в целях обеспечения экологической, энергетической и экономической безопасности России.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Различные методы оценки результатов коэволюционного баланса территорий России по атмосферному природопользованию за год</dc:title>
  <dc:creator>dns-shop</dc:creator>
  <cp:lastModifiedBy>Windows User</cp:lastModifiedBy>
  <cp:revision>36</cp:revision>
  <dcterms:created xsi:type="dcterms:W3CDTF">2016-02-14T16:31:13Z</dcterms:created>
  <dcterms:modified xsi:type="dcterms:W3CDTF">2023-03-10T06:45:28Z</dcterms:modified>
</cp:coreProperties>
</file>