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1" r:id="rId22"/>
    <p:sldId id="275" r:id="rId23"/>
    <p:sldId id="276" r:id="rId24"/>
    <p:sldId id="277" r:id="rId25"/>
    <p:sldId id="282" r:id="rId26"/>
    <p:sldId id="278" r:id="rId27"/>
    <p:sldId id="284" r:id="rId28"/>
    <p:sldId id="283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54FEE-8A4D-409E-8E32-7B9D6BE7F02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60FA2-07FD-4B7C-86FB-D356801A0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0FA2-07FD-4B7C-86FB-D356801A0D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7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0FA2-07FD-4B7C-86FB-D356801A0D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7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0FA2-07FD-4B7C-86FB-D356801A0D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2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7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2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2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6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8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0562-29EF-4BB7-8448-FB7C979B7A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D90CC-9B81-4D74-8327-812D3ABFB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8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73/pnas.212215011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846640" cy="17281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В.И. ВЕРНАДСКИЙ И СОВРЕМЕННОСТЬ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5229200"/>
            <a:ext cx="2552328" cy="9829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Глазко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Л.В.Иваницкая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2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08720"/>
            <a:ext cx="8280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факторы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антропоцена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и истощение плодородных почв;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техногенного загрязнения;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биоразнообразия;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-глобализация распространения ограниченного количества генетических ресурсов растений и животных и вместе с ними соответствующих патогенов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850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088"/>
            <a:ext cx="8382000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863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00025"/>
            <a:ext cx="832802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338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12776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БИОМАСС ЧЕЛОВЕКА И КРУПНЫХ ДОМЕСТИЦИРОВАННЫХ ВИДОВ ПО СРАВНЕНИЮ С БЛИЗКОРОДСТВЕННЫМИ ДИКИМИ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8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7" y="205974"/>
            <a:ext cx="4502968" cy="373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664" y="6312524"/>
            <a:ext cx="871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Barnosky</a:t>
            </a:r>
            <a:r>
              <a:rPr lang="en-US" sz="1100" dirty="0"/>
              <a:t> AD. </a:t>
            </a:r>
            <a:r>
              <a:rPr lang="en-US" sz="1100" dirty="0" smtClean="0"/>
              <a:t>Megafauna </a:t>
            </a:r>
            <a:r>
              <a:rPr lang="en-US" sz="1100" dirty="0"/>
              <a:t>biomass tradeoff as a driver of Quaternary and future extinctions. Proc Natl </a:t>
            </a:r>
            <a:r>
              <a:rPr lang="en-US" sz="1100" dirty="0" err="1"/>
              <a:t>Acad</a:t>
            </a:r>
            <a:r>
              <a:rPr lang="en-US" sz="1100" dirty="0"/>
              <a:t> </a:t>
            </a:r>
            <a:r>
              <a:rPr lang="en-US" sz="1100" dirty="0" err="1"/>
              <a:t>Sci</a:t>
            </a:r>
            <a:r>
              <a:rPr lang="en-US" sz="1100" dirty="0"/>
              <a:t> U S A. 2008 Aug 12;105 </a:t>
            </a:r>
            <a:r>
              <a:rPr lang="en-US" sz="1100" dirty="0" err="1"/>
              <a:t>Suppl</a:t>
            </a:r>
            <a:r>
              <a:rPr lang="en-US" sz="1100" dirty="0"/>
              <a:t> 1(</a:t>
            </a:r>
            <a:r>
              <a:rPr lang="en-US" sz="1100" dirty="0" err="1"/>
              <a:t>Suppl</a:t>
            </a:r>
            <a:r>
              <a:rPr lang="en-US" sz="1100" dirty="0"/>
              <a:t> 1):11543-8. </a:t>
            </a:r>
            <a:r>
              <a:rPr lang="en-US" sz="1100" dirty="0" err="1"/>
              <a:t>doi</a:t>
            </a:r>
            <a:r>
              <a:rPr lang="en-US" sz="1100" dirty="0"/>
              <a:t>: 10.1073/pnas.0801918105.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5" y="188640"/>
            <a:ext cx="38670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Падение биомассы мегафауны (животные с массой 44 и более килограмм) после последнего потепления (примерно 50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тыс.лет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назад), было – 350 видов, стало – около 180, включая человека. После индустриальной революции быстрее всего растет биомасса сельскохозяйственных видов и человека.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2" y="4038290"/>
            <a:ext cx="42132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6763" y="4282874"/>
            <a:ext cx="4129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биомасса человека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растет быстрее, чем биомасса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диких видов мегафауны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6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млекопитающие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Коричневые крысы подвергались одомашниванию в Японии в 1600-1700-х годах, в Европе в начале 1800-х годов и Северной Америке в середине 1800-х - начале 1900-х годов. Японские крысы были домашними и декоративными; Европейское разведение  - для спорта и пищи для плотоядных животных в неволе; Американская селекция - для лабораторных целей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1100" dirty="0" err="1" smtClean="0"/>
              <a:t>Hulme-Beaman</a:t>
            </a:r>
            <a:r>
              <a:rPr lang="en-US" sz="1100" dirty="0" smtClean="0"/>
              <a:t> </a:t>
            </a:r>
            <a:r>
              <a:rPr lang="en-US" sz="1100" dirty="0"/>
              <a:t>A, Orton D, </a:t>
            </a:r>
            <a:r>
              <a:rPr lang="en-US" sz="1100" dirty="0" err="1"/>
              <a:t>Cucchi</a:t>
            </a:r>
            <a:r>
              <a:rPr lang="en-US" sz="1100" dirty="0"/>
              <a:t> T. The origins of the domesticate brown rat (</a:t>
            </a:r>
            <a:r>
              <a:rPr lang="en-US" sz="1100" i="1" dirty="0" err="1"/>
              <a:t>Rattus</a:t>
            </a:r>
            <a:r>
              <a:rPr lang="en-US" sz="1100" i="1" dirty="0"/>
              <a:t> </a:t>
            </a:r>
            <a:r>
              <a:rPr lang="en-US" sz="1100" i="1" dirty="0" err="1"/>
              <a:t>norvegicus</a:t>
            </a:r>
            <a:r>
              <a:rPr lang="en-US" sz="1100" dirty="0"/>
              <a:t>) and its pathways to domestication. </a:t>
            </a:r>
            <a:r>
              <a:rPr lang="en-US" sz="1100" dirty="0" err="1"/>
              <a:t>Anim</a:t>
            </a:r>
            <a:r>
              <a:rPr lang="en-US" sz="1100" dirty="0"/>
              <a:t> Front. 2021 Jun 19;11(3):78-86. </a:t>
            </a:r>
            <a:r>
              <a:rPr lang="en-US" sz="1100" dirty="0" err="1"/>
              <a:t>doi</a:t>
            </a:r>
            <a:r>
              <a:rPr lang="en-US" sz="1100" dirty="0"/>
              <a:t>: </a:t>
            </a:r>
            <a:r>
              <a:rPr lang="en-US" sz="1100" dirty="0" smtClean="0"/>
              <a:t>10.1093/</a:t>
            </a:r>
            <a:r>
              <a:rPr lang="en-US" sz="1100" dirty="0" err="1" smtClean="0"/>
              <a:t>af</a:t>
            </a:r>
            <a:r>
              <a:rPr lang="en-US" sz="1100" dirty="0" smtClean="0"/>
              <a:t>/vfab020</a:t>
            </a:r>
            <a:r>
              <a:rPr lang="en-US" sz="2000" dirty="0" smtClean="0"/>
              <a:t>].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7" y="2534336"/>
            <a:ext cx="3802023" cy="14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50" y="2534336"/>
            <a:ext cx="4540290" cy="248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000486"/>
            <a:ext cx="4112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Rattus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norvegicus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(синим цветом)  с Востока на Запад: изображение собаки, травящей крыс (тренировка на охоту),  лабораторная крыса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5044178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домашних крыс.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содержания крыс и мышей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Торсо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какехаси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(1775) и четыре изображения различных цветовых морфологий крыс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Чингансо-датэ-гуса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(1787). (Б)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собак на травлю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крыс,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Три самки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стадное социальное поведение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9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856984" cy="453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 способна создавать высокую биомассу на единицу площади, превышающую биомассу наземных промысловых животных (с сопоставимой площади) в 75-100 раз, а сельскохозяйственных животных в 3-5 раз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них разработана концепция доместикации на основании степени контроля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над жизненным циклом выращиваемых видов рыб.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одомашнивания содержит пять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предложено, чтобы только виды рыб, достигшие, по крайней мере, уровня 4 (полный жизненный цикл, завершенный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неволе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использования диких ресурсов), могли считаться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доместицированными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характеристик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доместицированных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рыб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увеличение социальной активности,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агонистического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Teletchea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Fish domestication in aquaculture: 10 unanswered questions.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Front. 2021 Jun 19;11(3):87-91.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10.1093/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/vfab012.; </a:t>
            </a:r>
            <a:r>
              <a:rPr lang="en-US" sz="1000" dirty="0" err="1"/>
              <a:t>Pasquet</a:t>
            </a:r>
            <a:r>
              <a:rPr lang="en-US" sz="1000" dirty="0"/>
              <a:t> A. Effects of Domestication on Fish </a:t>
            </a:r>
            <a:r>
              <a:rPr lang="en-US" sz="1000" dirty="0" err="1"/>
              <a:t>Behaviour</a:t>
            </a:r>
            <a:r>
              <a:rPr lang="en-US" sz="1000" dirty="0"/>
              <a:t>. </a:t>
            </a:r>
            <a:r>
              <a:rPr lang="en-US" sz="1000" dirty="0" err="1"/>
              <a:t>IntechOpen</a:t>
            </a:r>
            <a:r>
              <a:rPr lang="en-US" sz="1000" dirty="0"/>
              <a:t>: Animal Domestication, 2018, Ch. 5  https://</a:t>
            </a:r>
            <a:r>
              <a:rPr lang="en-US" sz="1000" dirty="0" smtClean="0"/>
              <a:t>doi.org/10.5772/intechopen.78752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38559"/>
            <a:ext cx="6817135" cy="169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686" y="615091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двух видов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доместицированных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пресноводных рыб: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европейский окунь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fluviatilis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обыкновенный карп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Cyprinus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carpio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2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856984" cy="142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одомашнивания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приручаемость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снижение агрессивности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модифицированное размножение)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типичен 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доместицированных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видов насекомых, таких, в частности,  как шелкопряд, пчела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000" dirty="0" err="1" smtClean="0"/>
              <a:t>Lecocq</a:t>
            </a:r>
            <a:r>
              <a:rPr lang="en-US" sz="1000" dirty="0" smtClean="0"/>
              <a:t> T. Insects: The Disregarded Domestication Histories" In Animal Domestication, edited by Fabrice </a:t>
            </a:r>
            <a:r>
              <a:rPr lang="en-US" sz="1000" dirty="0" err="1" smtClean="0"/>
              <a:t>Teletchea</a:t>
            </a:r>
            <a:r>
              <a:rPr lang="en-US" sz="1000" dirty="0" smtClean="0"/>
              <a:t>. London: </a:t>
            </a:r>
            <a:r>
              <a:rPr lang="en-US" sz="1000" dirty="0" err="1" smtClean="0"/>
              <a:t>IntechOpen</a:t>
            </a:r>
            <a:r>
              <a:rPr lang="en-US" sz="1000" dirty="0" smtClean="0"/>
              <a:t>, 2018. 10.5772/intechopen.81834</a:t>
            </a:r>
            <a:r>
              <a:rPr lang="en-US" sz="2400" dirty="0" smtClean="0"/>
              <a:t>]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8026"/>
            <a:ext cx="5755266" cy="483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4099" y="2906356"/>
            <a:ext cx="295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одомашнивания насекомых, главное – адаптивность и социальная активность.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764704"/>
            <a:ext cx="878497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РАЗНЫХ ВИДОВ В ДОМЕСТИКАЦИЮ ПОСЛЕДОВАТЕЛЬНО ВЫДАВЛИВАЕТ ИЗ БИОСФЕРЫ ОСТАЛЬНЫХ УЧАСТНИКОВ,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СВОРАЧИВАЯ ВСЮ БИОСФЕРУ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ОБЩУЮ НИШУ ЧЕЛОВЕКА, ПРЕВРАЩАЯ «ЖИВОЕ ВЕЩЕСТВО» В ЕДИНОЕ ЦЕЛОЕ, СВЯЗАННОЕ МНОЖЕСТВЕННЫМИ МОЛЕКУЛЯРНО-ГЕНЕТИЧЕСКИМИ СВЯЗЯМИ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857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8280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время, приблизительно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9% населения мира в настоящее время недоедает, и, по прогнозам, к 2030 году это число вырастет до 9,8%; к этому моменту более 850 миллионов человек столкнутся с голодом [FAO, IFAD, UNICEF, WFP, и WHO. 2020.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://doi.org/10.4060/ca9692en].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того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процессы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аграрная цивилизация дошла до своего предела экстенсивного развития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38%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земной поверхности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потребляя примерно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70%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мировых запасов пресной воды 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1,2%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энергии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Purugganan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https://doi.org/10.1073/pnas.2122150119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17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2282"/>
            <a:ext cx="87129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косного и живого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Сознание – продукт эволюции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– геологическая сила трансформации биосферы,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кризиса взаимоотношений Человек – биосфера, В.И. Вернадский – единственная сила – наука и образование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Саммита Нобелевских лауреатов к объединению в целях разработок подходов к уменьшению скорости деградации биосферы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формирования призывов к объединению усилий, от П.А. Кропоткина до Нобелевских лауреатов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В.И. Вернадский дает надежду – кризис не первый, спасет эволюция сознания Человека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18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43" y="404664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В.И. Вернадский полагал, что главным инструментом геологической функции человека является наука. </a:t>
            </a:r>
          </a:p>
          <a:p>
            <a:pPr algn="just"/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В ХХ в., считает </a:t>
            </a:r>
            <a:r>
              <a:rPr lang="ru-RU" altLang="en-US" sz="2400" b="1" dirty="0" err="1" smtClean="0">
                <a:latin typeface="Times New Roman" pitchFamily="18" charset="0"/>
                <a:cs typeface="Times New Roman" pitchFamily="18" charset="0"/>
              </a:rPr>
              <a:t>В.И.Вернадский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, заканчиваются сложные, часто независимые исторические процессы, и “мы находимся в условиях единого исторического процесса, охватывающего всю биосферу планеты... материальная, реально непрерывная связанность человечества, его культуры – неуклонно и быстро углубляется и усиливается”. Единство человечества, </a:t>
            </a:r>
            <a:r>
              <a:rPr lang="ru-RU" altLang="en-US" sz="2400" b="1" dirty="0" err="1" smtClean="0">
                <a:latin typeface="Times New Roman" pitchFamily="18" charset="0"/>
                <a:cs typeface="Times New Roman" pitchFamily="18" charset="0"/>
              </a:rPr>
              <a:t>вселенность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 его понимания, по Вернадскому, создаются только научной мыслью – “она по существу едина и одинакова для всех времен, социальных сред и государственных образований”. “Научная мысль и та же научная методика, единые для всех, сейчас охватили все человечество, распространились по всей биосфере, превращают ее в ноосферу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83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871296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Оценивая роль человеческого разума и научной мысли планетарного явления, </a:t>
            </a:r>
            <a:r>
              <a:rPr lang="ru-RU" altLang="en-US" sz="2800" b="1" dirty="0" err="1" smtClean="0">
                <a:latin typeface="Times New Roman" pitchFamily="18" charset="0"/>
                <a:cs typeface="Times New Roman" pitchFamily="18" charset="0"/>
              </a:rPr>
              <a:t>В.И.Вернадский</a:t>
            </a: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 пришел к следующим выводам:</a:t>
            </a:r>
          </a:p>
          <a:p>
            <a:pPr algn="just">
              <a:lnSpc>
                <a:spcPts val="2600"/>
              </a:lnSpc>
            </a:pP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“1. Ход творчества является той силой, которой человек меняет биосферу, в которой он живет.</a:t>
            </a:r>
          </a:p>
          <a:p>
            <a:pPr algn="just">
              <a:lnSpc>
                <a:spcPts val="2600"/>
              </a:lnSpc>
            </a:pP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2. Это проявление изменения биосферы есть неизбежное явление, сопутствующее росту научной мысли.</a:t>
            </a:r>
          </a:p>
          <a:p>
            <a:pPr algn="just">
              <a:lnSpc>
                <a:spcPts val="2600"/>
              </a:lnSpc>
            </a:pP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3. Это изменение биосферы происходит независимо от человеческой воли, стихийно, как природный естественный процесс.</a:t>
            </a:r>
          </a:p>
          <a:p>
            <a:pPr algn="just">
              <a:lnSpc>
                <a:spcPts val="2600"/>
              </a:lnSpc>
            </a:pP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4. Среда жизни есть организованная оболочка планеты – биосфера, то вхождение в ходе ее </a:t>
            </a:r>
            <a:r>
              <a:rPr lang="ru-RU" altLang="en-US" sz="2800" b="1" dirty="0" err="1" smtClean="0">
                <a:latin typeface="Times New Roman" pitchFamily="18" charset="0"/>
                <a:cs typeface="Times New Roman" pitchFamily="18" charset="0"/>
              </a:rPr>
              <a:t>геологически</a:t>
            </a:r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 длительного существования нового фактора ее изменения – научной работы человечества – есть природный процесс перехода биосферы в новую фазу, в новое состояние – в ноосферу”.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99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1671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6700" y="349488"/>
            <a:ext cx="46897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саммите Нобелевских лауреатов в апреле 2021 года представлены работы, в которых рассматриваются возможности глобальных действий по спасению деградирующей биосферы, представляющей прямую угрозу выживанию человека как вида.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"Наша планета, наше будущее" объединяет ведущих ученых с лидерами мысли, политиками, лидерами бизнеса и молодежью для поиска решений проблем нашей глобальной цивилизации: смягчить угрозу изменений климата и утраты биоразнообразия, адаптироваться к ней, уменьшить неравенство и вывести людей из нищеты, для этих целей использовать науку, технологии и инновации для обеспечения социальных преобразований, одновременно предвидя и уменьшая их потенциальный вред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6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 external file that holds a picture, illustration, etc.&#10;Object name is 13280_2021_1544_Fig9_HTML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8" y="173507"/>
            <a:ext cx="7488832" cy="49116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020" y="5085184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неспокойные времена позволяют открыться новым возможностям, которые реализуются в минорных нишах, а затем становятся доминирующими. Для этого ключевым является глобальное объединение знаний не только в разных научных областях, но и между разными сообществами.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92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60" y="116632"/>
            <a:ext cx="885698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основных пути к глобальной устойчивости, прозвучавших как глобальный призыв саммита Нобелевских лауреатов в апреле 2021</a:t>
            </a:r>
          </a:p>
          <a:p>
            <a:pPr algn="ctr"/>
            <a:r>
              <a:rPr lang="ru-RU" altLang="en-US" sz="1400" b="1" dirty="0" smtClean="0">
                <a:latin typeface="Times New Roman" pitchFamily="18" charset="0"/>
                <a:cs typeface="Times New Roman" pitchFamily="18" charset="0"/>
              </a:rPr>
              <a:t>По своей сути, это </a:t>
            </a:r>
            <a:r>
              <a:rPr lang="ru-RU" altLang="en-US" sz="1400" b="1" dirty="0" err="1" smtClean="0">
                <a:latin typeface="Times New Roman" pitchFamily="18" charset="0"/>
                <a:cs typeface="Times New Roman" pitchFamily="18" charset="0"/>
              </a:rPr>
              <a:t>перефраз</a:t>
            </a:r>
            <a:r>
              <a:rPr lang="ru-RU" altLang="en-US" sz="1400" b="1" dirty="0" smtClean="0">
                <a:latin typeface="Times New Roman" pitchFamily="18" charset="0"/>
                <a:cs typeface="Times New Roman" pitchFamily="18" charset="0"/>
              </a:rPr>
              <a:t> многих положений работ В.И. Вернадского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1.Признайте тот факт, что глобальное развитие человечества встроено в биосферу и более широкую систему Земли и критически зависит от нее в плане процветания и благополучия, и действуйте исходя из этого.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2.Создавайте стимулы и разрабатывайте политику, которые позволяют обществам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глобальном масштабе для достижения справедливого и устойчивого будущего в пределах планетарных границ.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3.Преобразуйте нынешние пути социального, экономического, культурного развития в управление человеческими действиями, которые повышают устойчивость биосферы.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4.Активно используйте новые и конвергентные технологии для обеспечения трансформации управления обществом.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54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44" y="116632"/>
            <a:ext cx="88979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200" b="1" dirty="0" smtClean="0">
                <a:latin typeface="Times New Roman" pitchFamily="18" charset="0"/>
                <a:cs typeface="Times New Roman" pitchFamily="18" charset="0"/>
              </a:rPr>
              <a:t>По своей сути, это </a:t>
            </a:r>
            <a:r>
              <a:rPr lang="ru-RU" altLang="en-US" sz="1200" b="1" dirty="0" err="1" smtClean="0">
                <a:latin typeface="Times New Roman" pitchFamily="18" charset="0"/>
                <a:cs typeface="Times New Roman" pitchFamily="18" charset="0"/>
              </a:rPr>
              <a:t>перефраз</a:t>
            </a:r>
            <a:r>
              <a:rPr lang="ru-RU" altLang="en-US" sz="1200" b="1" dirty="0" smtClean="0">
                <a:latin typeface="Times New Roman" pitchFamily="18" charset="0"/>
                <a:cs typeface="Times New Roman" pitchFamily="18" charset="0"/>
              </a:rPr>
              <a:t> многих положений работ В.И. Вернадского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время, когда наука нужна больше, чем когда-либо. Наука обеспечивает обоснованный консенсус по фактам и компромиссам во времена дезинформации и полемики. Планетарные вызовы, с которыми сталкивается человечество, нуждаются в управлении,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мобилизирующем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лучшее, что может предложить наука, с общим видением устойчивого будущего, политической волей и компетентностью для осуществления решений, которые обеспечат устойчивость человечества и остального живого мира в следующем тысячелетии и за его пределами.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дает возможности для изменения хода истории в сторону устойчивого развития. Существует настоятельная необходимость в том, чтобы люди, экономики, общества и культуры активно начали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регулировать создание устойчивой биосферы для будущих поколений. Настало время вновь связать развитие с фундаментом земной системы посредством активного руководства действиями Человека, направленными на процветающее будущее в пределах планетарных границ.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21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n external file that holds a picture, illustration, etc.&#10;Object name is 13280_2021_1544_Fig12_HTML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08912" cy="42446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500" y="4509120"/>
            <a:ext cx="885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реализация приоритетных мероприятий (рычагов), нацеленных на ключевые точки вмешательства (точки воздействия, представляющие основные косвенные движущие силы), могла бы способствовать преобразовательному переходу от текущих тенденций к более устойчивым. Эффективное использование этих рычагов и точек соприкосновения требует инновационных подходов к управлению и организации процесса вокруг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представляющих собой тесно взаимозависимые и взаимодополняющие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Folke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2021,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10.1007/s13280-021-01544-8].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31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8640"/>
            <a:ext cx="8928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Кропоткин П.А. Взаимная помощь среди животных 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как двигатель прогресса / Пер. с англ. В.П.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Батуринского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ред. автора. М.: Голос труда,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среди животных и людей как двигатель прогресса / Предисл. А. Ю. Федорова; Вступ. ст. М. И.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Гольдсмит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Прилож. Д. И. Рублёва. Изд. 2-е, доп.»: URSS, Книжный дом «ЛИБРОКОМ»; Москва; 2011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342 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Оригинал издания – 1902 г., впервые на русском языке – в 1907 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8146"/>
            <a:ext cx="2808311" cy="428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97" y="2485541"/>
            <a:ext cx="2880319" cy="422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60" y="2435409"/>
            <a:ext cx="3024337" cy="43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826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352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современную глобальную разобщенность, следует напомнить слова В.И. Вернадского, написанные им еще в 1911 г.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…«В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беспощадной борьбе государств и обществ побеждают и выигрывают те, на стороне которых стоят наука и знание, которые умеют пользоваться их указаниями, умеют создавать кадры работников, владеющих последними успехами техники и точного мышления.... Великое несчастье России заключается в том, что это часто не понимается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Страна,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не работает самостоятельно в области научной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мысли, которая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усваивает образование - чужую работу - есть страна мертвая»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8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В.И. Вернадский обладал уникальной способностью видеть окружающий мир в его эволюционной многомилионной истории, взаимодействиях между космосом, косным и живым веществами, в путях возникновении разума и его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геопреобразующей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силы, что позволяло ему предсказывать будущие проблемы и направления их решения. Именно это продолжает поражать все новые поколения его почитателей и дает надежду на дальнейшее выживание Человека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8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129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Междисциплинарные эффекты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Чарльза Дарвина мы наблюдаем по другому, после В.И. Вернадского – изменился сам анализ. 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Всеобщее единство косного и живого В.И. Вернадского приводит к пониманию эволюционного направления – дарвиновские наследственность, изменчивость и отбор канализируются в границах препятствия нарастанию энтропии – суть адаптации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Сознание человека, культурная эволюция – инструмент освоения сухопутной, водной и воздушными средами – биосферой. Успешное освоение человеком этих сред превратило человека в геологическую силу и поставило под угрозу существование человека в биосфере</a:t>
            </a:r>
          </a:p>
        </p:txBody>
      </p:sp>
    </p:spTree>
    <p:extLst>
      <p:ext uri="{BB962C8B-B14F-4D97-AF65-F5344CB8AC3E}">
        <p14:creationId xmlns:p14="http://schemas.microsoft.com/office/powerpoint/2010/main" val="344443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 external file that holds a picture, illustration, etc.&#10;Object name is 13280_2021_1544_Fig1_HTML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6" y="129564"/>
            <a:ext cx="8352928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9638" y="5157192"/>
            <a:ext cx="8784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недавно относительно неповрежденные природные экосистемы занимали примерно 12 % поверхности земли, однако сегодня – только 1.4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Z, Zhang L, Li 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10.1371/journal.pone.0013113]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6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В.И. Вернадский отмечал, что конфронтация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природными экосистемами началась примерно 1.5-3 млн. лет тому назад, когда впервые человек стал пользоваться огнем. К настоящему времени разрушение естественных экосистем, истребление лесных экосистем, усиливающимися благодаря экономической глобализации, является ведущим фактором глобальных экологических изменений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8" y="1665968"/>
            <a:ext cx="7891942" cy="410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374" y="5759027"/>
            <a:ext cx="864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влияния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населенные пункты, дороги, железнодорожные  дороги, воздушные маршруты, судоходные пути, рыболовные промыслы, подводные кабели и линии электропередач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2021,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10.1007/s13280-021-01544-8]</a:t>
            </a:r>
          </a:p>
        </p:txBody>
      </p:sp>
    </p:spTree>
    <p:extLst>
      <p:ext uri="{BB962C8B-B14F-4D97-AF65-F5344CB8AC3E}">
        <p14:creationId xmlns:p14="http://schemas.microsoft.com/office/powerpoint/2010/main" val="158706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50 лет ускорения человеческой деятельности способность природы поддерживать качество жизни снизилась на 78% по 18-ти категориям вклада природы в жизнь людей, рассмотренных Межправительственной научно-политической платформой по биоразнообразию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экосистемным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услугам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Folke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2021,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10.1007/s13280-021-01544-8]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сопровождается ускоренной конкуренцией за плодородные почвы.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0739"/>
            <a:ext cx="7920880" cy="566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95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9" y="260649"/>
            <a:ext cx="8669337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4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977" y="260648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последней опубликованной статье В.И. Вернадский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В.И. Несколько слов о ноосфере. Успехи современной биологии, 1944,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2, стр.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113-120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описывал историю формирования своих представлений о биосфере, ноосфере, геологической роли человека. Он писал: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Эмпирические представления о направленности эволюционного процесса - без попыток теоретически их обосновать - идут глубже, в XVIII в. Уже Бюффон (1707-1788) говорил о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царстве человека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он живет, основываясь на геологическом значении человека.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…Исходя из геологической роли человека, А. П. Павлов (1854-1929) в последние годы своей жизни говорил об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антропогенной эре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нами теперь переживаемой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…В XX в., впервые в истории Земли, человек узнал и охватил всю биосферу, закончил географическую карту планеты Земля расселился по всей ее поверхности.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Человечество своей жизнью стало единым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целым…».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67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6240"/>
            <a:ext cx="892899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новый геологический период развития Земли, в котором ведущим геологическим фактором стала деятельность человека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по-видимому, впервые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 Пол Дж.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Крутцен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своей статье «Геология человечества», ссылаясь в том числе и на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В.И.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Ваернадского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Crutzen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PJ. Geology of mankind. Nature. 2002 Jan 3;415(6867):23.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10.1038/415023a]. </a:t>
            </a:r>
          </a:p>
          <a:p>
            <a:pPr algn="just"/>
            <a:r>
              <a:rPr lang="ru-RU" altLang="en-US" sz="2800" b="1" dirty="0" smtClean="0">
                <a:latin typeface="Times New Roman" pitchFamily="18" charset="0"/>
                <a:cs typeface="Times New Roman" pitchFamily="18" charset="0"/>
              </a:rPr>
              <a:t>Попытки выделить современную эпоху как начало новой эры в истории Земли предпринимались не раз. 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Эту эру американские геологи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Ч.Шухерт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Schuhert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, 1923) и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Д.Леконт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Сont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, 1904) предложили назвать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психозойной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, а академик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А.П.Павлов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 (1922) — антропогенной.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А.Е.Ферсман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 (1934) назвал совокупность геологических и геохимических процессов, вызванных деятельностью человека, 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техногенезом</a:t>
            </a:r>
            <a:r>
              <a:rPr lang="ru-RU" alt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Датирование начала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формально его определяют как возникновение качественно новых взаимоотношений между Человеком и системами Земли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предложенных дат две, по-видимому, соответствуют критериям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1610 и 1964 годы, с которыми связаны фундаментальные  изменения во взаимоотношениях между людьми и земной системой [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Maslin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10.1038/nature14258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2182</Words>
  <Application>Microsoft Office PowerPoint</Application>
  <PresentationFormat>Экран (4:3)</PresentationFormat>
  <Paragraphs>74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В.И. ВЕРНАДСКИЙ И СОВРЕМЕННОСТЬ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В.И. ВЕРНАДСКИЙ И СОВРЕМЕННОСТЬ </dc:title>
  <dc:creator>user</dc:creator>
  <cp:lastModifiedBy>user</cp:lastModifiedBy>
  <cp:revision>50</cp:revision>
  <dcterms:created xsi:type="dcterms:W3CDTF">2023-03-06T04:23:03Z</dcterms:created>
  <dcterms:modified xsi:type="dcterms:W3CDTF">2023-03-07T16:30:37Z</dcterms:modified>
</cp:coreProperties>
</file>